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2"/>
  </p:notesMasterIdLst>
  <p:handoutMasterIdLst>
    <p:handoutMasterId r:id="rId33"/>
  </p:handoutMasterIdLst>
  <p:sldIdLst>
    <p:sldId id="256" r:id="rId2"/>
    <p:sldId id="361" r:id="rId3"/>
    <p:sldId id="379" r:id="rId4"/>
    <p:sldId id="262" r:id="rId5"/>
    <p:sldId id="265" r:id="rId6"/>
    <p:sldId id="382" r:id="rId7"/>
    <p:sldId id="268" r:id="rId8"/>
    <p:sldId id="363" r:id="rId9"/>
    <p:sldId id="385" r:id="rId10"/>
    <p:sldId id="269" r:id="rId11"/>
    <p:sldId id="386" r:id="rId12"/>
    <p:sldId id="271" r:id="rId13"/>
    <p:sldId id="348" r:id="rId14"/>
    <p:sldId id="384" r:id="rId15"/>
    <p:sldId id="387" r:id="rId16"/>
    <p:sldId id="274" r:id="rId17"/>
    <p:sldId id="275" r:id="rId18"/>
    <p:sldId id="282" r:id="rId19"/>
    <p:sldId id="276" r:id="rId20"/>
    <p:sldId id="277" r:id="rId21"/>
    <p:sldId id="278" r:id="rId22"/>
    <p:sldId id="349" r:id="rId23"/>
    <p:sldId id="380" r:id="rId24"/>
    <p:sldId id="279" r:id="rId25"/>
    <p:sldId id="281" r:id="rId26"/>
    <p:sldId id="280" r:id="rId27"/>
    <p:sldId id="285" r:id="rId28"/>
    <p:sldId id="381" r:id="rId29"/>
    <p:sldId id="378" r:id="rId30"/>
    <p:sldId id="329" r:id="rId31"/>
  </p:sldIdLst>
  <p:sldSz cx="12192000" cy="6858000"/>
  <p:notesSz cx="6808788" cy="9940925"/>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786">
          <p15:clr>
            <a:srgbClr val="A4A3A4"/>
          </p15:clr>
        </p15:guide>
        <p15:guide id="3" orient="horz" pos="3064">
          <p15:clr>
            <a:srgbClr val="A4A3A4"/>
          </p15:clr>
        </p15:guide>
        <p15:guide id="4" orient="horz" pos="3972">
          <p15:clr>
            <a:srgbClr val="A4A3A4"/>
          </p15:clr>
        </p15:guide>
        <p15:guide id="5" orient="horz" pos="3570">
          <p15:clr>
            <a:srgbClr val="A4A3A4"/>
          </p15:clr>
        </p15:guide>
        <p15:guide id="6" pos="3840">
          <p15:clr>
            <a:srgbClr val="A4A3A4"/>
          </p15:clr>
        </p15:guide>
        <p15:guide id="7" pos="3695">
          <p15:clr>
            <a:srgbClr val="A4A3A4"/>
          </p15:clr>
        </p15:guide>
        <p15:guide id="8" pos="132">
          <p15:clr>
            <a:srgbClr val="A4A3A4"/>
          </p15:clr>
        </p15:guide>
        <p15:guide id="9" pos="7554">
          <p15:clr>
            <a:srgbClr val="A4A3A4"/>
          </p15:clr>
        </p15:guide>
        <p15:guide id="10" pos="3834">
          <p15:clr>
            <a:srgbClr val="A4A3A4"/>
          </p15:clr>
        </p15:guide>
        <p15:guide id="11" pos="603">
          <p15:clr>
            <a:srgbClr val="A4A3A4"/>
          </p15:clr>
        </p15:guide>
        <p15:guide id="12" pos="7262">
          <p15:clr>
            <a:srgbClr val="A4A3A4"/>
          </p15:clr>
        </p15:guide>
        <p15:guide id="13" orient="horz" pos="2917">
          <p15:clr>
            <a:srgbClr val="A4A3A4"/>
          </p15:clr>
        </p15:guide>
        <p15:guide id="14" orient="horz" pos="2243">
          <p15:clr>
            <a:srgbClr val="A4A3A4"/>
          </p15:clr>
        </p15:guide>
        <p15:guide id="15" pos="144">
          <p15:clr>
            <a:srgbClr val="A4A3A4"/>
          </p15:clr>
        </p15:guide>
        <p15:guide id="16" pos="3858">
          <p15:clr>
            <a:srgbClr val="A4A3A4"/>
          </p15:clr>
        </p15:guide>
        <p15:guide id="17">
          <p15:clr>
            <a:srgbClr val="A4A3A4"/>
          </p15:clr>
        </p15:guide>
      </p15:sldGuideLst>
    </p:ext>
    <p:ext uri="{2D200454-40CA-4A62-9FC3-DE9A4176ACB9}">
      <p15:notesGuideLst xmlns:p15="http://schemas.microsoft.com/office/powerpoint/2012/main">
        <p15:guide id="1" orient="horz" pos="3131">
          <p15:clr>
            <a:srgbClr val="A4A3A4"/>
          </p15:clr>
        </p15:guide>
        <p15:guide id="2" pos="214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nnick Riesen" initials="YR" lastIdx="4" clrIdx="0"/>
  <p:cmAuthor id="2" name="Phan Bao-An" initials="BPQ"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3399FF"/>
    <a:srgbClr val="956DAB"/>
    <a:srgbClr val="9F6AAE"/>
    <a:srgbClr val="3A6E28"/>
    <a:srgbClr val="366525"/>
    <a:srgbClr val="005C00"/>
    <a:srgbClr val="005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Style moyen 3 - Accentuation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87" autoAdjust="0"/>
    <p:restoredTop sz="96374" autoAdjust="0"/>
  </p:normalViewPr>
  <p:slideViewPr>
    <p:cSldViewPr snapToGrid="0">
      <p:cViewPr varScale="1">
        <p:scale>
          <a:sx n="107" d="100"/>
          <a:sy n="107" d="100"/>
        </p:scale>
        <p:origin x="114" y="180"/>
      </p:cViewPr>
      <p:guideLst>
        <p:guide orient="horz" pos="2160"/>
        <p:guide orient="horz" pos="786"/>
        <p:guide orient="horz" pos="3064"/>
        <p:guide orient="horz" pos="3972"/>
        <p:guide orient="horz" pos="3570"/>
        <p:guide pos="3840"/>
        <p:guide pos="3695"/>
        <p:guide pos="132"/>
        <p:guide pos="7554"/>
        <p:guide pos="3834"/>
        <p:guide pos="603"/>
        <p:guide pos="7262"/>
        <p:guide orient="horz" pos="2917"/>
        <p:guide orient="horz" pos="2243"/>
        <p:guide pos="144"/>
        <p:guide pos="3858"/>
        <p:guide/>
      </p:guideLst>
    </p:cSldViewPr>
  </p:slideViewPr>
  <p:outlineViewPr>
    <p:cViewPr>
      <p:scale>
        <a:sx n="33" d="100"/>
        <a:sy n="33" d="100"/>
      </p:scale>
      <p:origin x="0" y="0"/>
    </p:cViewPr>
  </p:outlineViewPr>
  <p:notesTextViewPr>
    <p:cViewPr>
      <p:scale>
        <a:sx n="300" d="100"/>
        <a:sy n="300" d="100"/>
      </p:scale>
      <p:origin x="0" y="0"/>
    </p:cViewPr>
  </p:notesTextViewPr>
  <p:notesViewPr>
    <p:cSldViewPr snapToGrid="0" showGuides="1">
      <p:cViewPr varScale="1">
        <p:scale>
          <a:sx n="79" d="100"/>
          <a:sy n="79" d="100"/>
        </p:scale>
        <p:origin x="-3930" y="-78"/>
      </p:cViewPr>
      <p:guideLst>
        <p:guide orient="horz" pos="3131"/>
        <p:guide pos="214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50475" cy="497046"/>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sz="quarter" idx="1"/>
          </p:nvPr>
        </p:nvSpPr>
        <p:spPr>
          <a:xfrm>
            <a:off x="3856737" y="0"/>
            <a:ext cx="2950475" cy="497046"/>
          </a:xfrm>
          <a:prstGeom prst="rect">
            <a:avLst/>
          </a:prstGeom>
        </p:spPr>
        <p:txBody>
          <a:bodyPr vert="horz" lIns="91440" tIns="45720" rIns="91440" bIns="45720" rtlCol="0"/>
          <a:lstStyle>
            <a:lvl1pPr algn="r">
              <a:defRPr sz="1200"/>
            </a:lvl1pPr>
          </a:lstStyle>
          <a:p>
            <a:fld id="{661FB41A-FBC1-4F1F-B3BC-807996A014BF}" type="datetimeFigureOut">
              <a:rPr lang="de-AT" smtClean="0"/>
              <a:t>18.11.2019</a:t>
            </a:fld>
            <a:endParaRPr lang="de-AT"/>
          </a:p>
        </p:txBody>
      </p:sp>
      <p:sp>
        <p:nvSpPr>
          <p:cNvPr id="4" name="Fußzeilenplatzhalter 3"/>
          <p:cNvSpPr>
            <a:spLocks noGrp="1"/>
          </p:cNvSpPr>
          <p:nvPr>
            <p:ph type="ftr" sz="quarter" idx="2"/>
          </p:nvPr>
        </p:nvSpPr>
        <p:spPr>
          <a:xfrm>
            <a:off x="0" y="9442154"/>
            <a:ext cx="2950475" cy="497046"/>
          </a:xfrm>
          <a:prstGeom prst="rect">
            <a:avLst/>
          </a:prstGeom>
        </p:spPr>
        <p:txBody>
          <a:bodyPr vert="horz" lIns="91440" tIns="45720" rIns="91440" bIns="45720" rtlCol="0" anchor="b"/>
          <a:lstStyle>
            <a:lvl1pPr algn="l">
              <a:defRPr sz="1200"/>
            </a:lvl1pPr>
          </a:lstStyle>
          <a:p>
            <a:endParaRPr lang="de-AT"/>
          </a:p>
        </p:txBody>
      </p:sp>
      <p:sp>
        <p:nvSpPr>
          <p:cNvPr id="5" name="Foliennummernplatzhalter 4"/>
          <p:cNvSpPr>
            <a:spLocks noGrp="1"/>
          </p:cNvSpPr>
          <p:nvPr>
            <p:ph type="sldNum" sz="quarter" idx="3"/>
          </p:nvPr>
        </p:nvSpPr>
        <p:spPr>
          <a:xfrm>
            <a:off x="3856737" y="9442154"/>
            <a:ext cx="2950475" cy="497046"/>
          </a:xfrm>
          <a:prstGeom prst="rect">
            <a:avLst/>
          </a:prstGeom>
        </p:spPr>
        <p:txBody>
          <a:bodyPr vert="horz" lIns="91440" tIns="45720" rIns="91440" bIns="45720" rtlCol="0" anchor="b"/>
          <a:lstStyle>
            <a:lvl1pPr algn="r">
              <a:defRPr sz="1200"/>
            </a:lvl1pPr>
          </a:lstStyle>
          <a:p>
            <a:fld id="{F20B01CC-B906-4D16-B865-DB0038409577}" type="slidenum">
              <a:rPr lang="de-AT" smtClean="0"/>
              <a:t>‹N°›</a:t>
            </a:fld>
            <a:endParaRPr lang="de-AT"/>
          </a:p>
        </p:txBody>
      </p:sp>
    </p:spTree>
    <p:extLst>
      <p:ext uri="{BB962C8B-B14F-4D97-AF65-F5344CB8AC3E}">
        <p14:creationId xmlns:p14="http://schemas.microsoft.com/office/powerpoint/2010/main" val="38925622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50475" cy="498773"/>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idx="1"/>
          </p:nvPr>
        </p:nvSpPr>
        <p:spPr>
          <a:xfrm>
            <a:off x="3856737" y="0"/>
            <a:ext cx="2950475" cy="498773"/>
          </a:xfrm>
          <a:prstGeom prst="rect">
            <a:avLst/>
          </a:prstGeom>
        </p:spPr>
        <p:txBody>
          <a:bodyPr vert="horz" lIns="91440" tIns="45720" rIns="91440" bIns="45720" rtlCol="0"/>
          <a:lstStyle>
            <a:lvl1pPr algn="r">
              <a:defRPr sz="1200"/>
            </a:lvl1pPr>
          </a:lstStyle>
          <a:p>
            <a:fld id="{090EE88D-7515-463C-B79B-40D7D2399568}" type="datetimeFigureOut">
              <a:rPr lang="fr-CH" smtClean="0"/>
              <a:t>18.11.2019</a:t>
            </a:fld>
            <a:endParaRPr lang="fr-CH"/>
          </a:p>
        </p:txBody>
      </p:sp>
      <p:sp>
        <p:nvSpPr>
          <p:cNvPr id="4" name="Espace réservé de l'image des diapositives 3"/>
          <p:cNvSpPr>
            <a:spLocks noGrp="1" noRot="1" noChangeAspect="1"/>
          </p:cNvSpPr>
          <p:nvPr>
            <p:ph type="sldImg" idx="2"/>
          </p:nvPr>
        </p:nvSpPr>
        <p:spPr>
          <a:xfrm>
            <a:off x="423863" y="1243013"/>
            <a:ext cx="5961062" cy="3354387"/>
          </a:xfrm>
          <a:prstGeom prst="rect">
            <a:avLst/>
          </a:prstGeom>
          <a:noFill/>
          <a:ln w="12700">
            <a:solidFill>
              <a:prstClr val="black"/>
            </a:solidFill>
          </a:ln>
        </p:spPr>
        <p:txBody>
          <a:bodyPr vert="horz" lIns="91440" tIns="45720" rIns="91440" bIns="45720" rtlCol="0" anchor="ctr"/>
          <a:lstStyle/>
          <a:p>
            <a:endParaRPr lang="fr-CH"/>
          </a:p>
        </p:txBody>
      </p:sp>
      <p:sp>
        <p:nvSpPr>
          <p:cNvPr id="5" name="Espace réservé des commentaires 4"/>
          <p:cNvSpPr>
            <a:spLocks noGrp="1"/>
          </p:cNvSpPr>
          <p:nvPr>
            <p:ph type="body" sz="quarter" idx="3"/>
          </p:nvPr>
        </p:nvSpPr>
        <p:spPr>
          <a:xfrm>
            <a:off x="680879" y="4784070"/>
            <a:ext cx="5447030" cy="3914239"/>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6" name="Espace réservé du pied de page 5"/>
          <p:cNvSpPr>
            <a:spLocks noGrp="1"/>
          </p:cNvSpPr>
          <p:nvPr>
            <p:ph type="ftr" sz="quarter" idx="4"/>
          </p:nvPr>
        </p:nvSpPr>
        <p:spPr>
          <a:xfrm>
            <a:off x="0" y="9442154"/>
            <a:ext cx="2950475" cy="498772"/>
          </a:xfrm>
          <a:prstGeom prst="rect">
            <a:avLst/>
          </a:prstGeom>
        </p:spPr>
        <p:txBody>
          <a:bodyPr vert="horz" lIns="91440" tIns="45720" rIns="91440" bIns="45720" rtlCol="0" anchor="b"/>
          <a:lstStyle>
            <a:lvl1pPr algn="l">
              <a:defRPr sz="1200"/>
            </a:lvl1pPr>
          </a:lstStyle>
          <a:p>
            <a:endParaRPr lang="fr-CH"/>
          </a:p>
        </p:txBody>
      </p:sp>
      <p:sp>
        <p:nvSpPr>
          <p:cNvPr id="7" name="Espace réservé du numéro de diapositive 6"/>
          <p:cNvSpPr>
            <a:spLocks noGrp="1"/>
          </p:cNvSpPr>
          <p:nvPr>
            <p:ph type="sldNum" sz="quarter" idx="5"/>
          </p:nvPr>
        </p:nvSpPr>
        <p:spPr>
          <a:xfrm>
            <a:off x="3856737" y="9442154"/>
            <a:ext cx="2950475" cy="498772"/>
          </a:xfrm>
          <a:prstGeom prst="rect">
            <a:avLst/>
          </a:prstGeom>
        </p:spPr>
        <p:txBody>
          <a:bodyPr vert="horz" lIns="91440" tIns="45720" rIns="91440" bIns="45720" rtlCol="0" anchor="b"/>
          <a:lstStyle>
            <a:lvl1pPr algn="r">
              <a:defRPr sz="1200"/>
            </a:lvl1pPr>
          </a:lstStyle>
          <a:p>
            <a:fld id="{9A97FD3C-2BA7-4DD1-B319-9EB9284C5602}" type="slidenum">
              <a:rPr lang="fr-CH" smtClean="0"/>
              <a:t>‹N°›</a:t>
            </a:fld>
            <a:endParaRPr lang="fr-CH"/>
          </a:p>
        </p:txBody>
      </p:sp>
    </p:spTree>
    <p:extLst>
      <p:ext uri="{BB962C8B-B14F-4D97-AF65-F5344CB8AC3E}">
        <p14:creationId xmlns:p14="http://schemas.microsoft.com/office/powerpoint/2010/main" val="38395244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4</a:t>
            </a:fld>
            <a:endParaRPr lang="fr-CH"/>
          </a:p>
        </p:txBody>
      </p:sp>
    </p:spTree>
    <p:extLst>
      <p:ext uri="{BB962C8B-B14F-4D97-AF65-F5344CB8AC3E}">
        <p14:creationId xmlns:p14="http://schemas.microsoft.com/office/powerpoint/2010/main" val="25697740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5</a:t>
            </a:fld>
            <a:endParaRPr lang="fr-CH"/>
          </a:p>
        </p:txBody>
      </p:sp>
    </p:spTree>
    <p:extLst>
      <p:ext uri="{BB962C8B-B14F-4D97-AF65-F5344CB8AC3E}">
        <p14:creationId xmlns:p14="http://schemas.microsoft.com/office/powerpoint/2010/main" val="2569774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6</a:t>
            </a:fld>
            <a:endParaRPr lang="fr-CH"/>
          </a:p>
        </p:txBody>
      </p:sp>
    </p:spTree>
    <p:extLst>
      <p:ext uri="{BB962C8B-B14F-4D97-AF65-F5344CB8AC3E}">
        <p14:creationId xmlns:p14="http://schemas.microsoft.com/office/powerpoint/2010/main" val="25697740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7</a:t>
            </a:fld>
            <a:endParaRPr lang="fr-CH"/>
          </a:p>
        </p:txBody>
      </p:sp>
    </p:spTree>
    <p:extLst>
      <p:ext uri="{BB962C8B-B14F-4D97-AF65-F5344CB8AC3E}">
        <p14:creationId xmlns:p14="http://schemas.microsoft.com/office/powerpoint/2010/main" val="25697740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9A97FD3C-2BA7-4DD1-B319-9EB9284C5602}" type="slidenum">
              <a:rPr lang="fr-CH" smtClean="0"/>
              <a:t>8</a:t>
            </a:fld>
            <a:endParaRPr lang="fr-CH"/>
          </a:p>
        </p:txBody>
      </p:sp>
    </p:spTree>
    <p:extLst>
      <p:ext uri="{BB962C8B-B14F-4D97-AF65-F5344CB8AC3E}">
        <p14:creationId xmlns:p14="http://schemas.microsoft.com/office/powerpoint/2010/main" val="3551687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9A97FD3C-2BA7-4DD1-B319-9EB9284C5602}" type="slidenum">
              <a:rPr lang="fr-CH" smtClean="0"/>
              <a:t>9</a:t>
            </a:fld>
            <a:endParaRPr lang="fr-CH"/>
          </a:p>
        </p:txBody>
      </p:sp>
    </p:spTree>
    <p:extLst>
      <p:ext uri="{BB962C8B-B14F-4D97-AF65-F5344CB8AC3E}">
        <p14:creationId xmlns:p14="http://schemas.microsoft.com/office/powerpoint/2010/main" val="3980225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10</a:t>
            </a:fld>
            <a:endParaRPr lang="fr-CH"/>
          </a:p>
        </p:txBody>
      </p:sp>
    </p:spTree>
    <p:extLst>
      <p:ext uri="{BB962C8B-B14F-4D97-AF65-F5344CB8AC3E}">
        <p14:creationId xmlns:p14="http://schemas.microsoft.com/office/powerpoint/2010/main" val="256977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11</a:t>
            </a:fld>
            <a:endParaRPr lang="fr-CH"/>
          </a:p>
        </p:txBody>
      </p:sp>
    </p:spTree>
    <p:extLst>
      <p:ext uri="{BB962C8B-B14F-4D97-AF65-F5344CB8AC3E}">
        <p14:creationId xmlns:p14="http://schemas.microsoft.com/office/powerpoint/2010/main" val="26466327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12</a:t>
            </a:fld>
            <a:endParaRPr lang="fr-CH"/>
          </a:p>
        </p:txBody>
      </p:sp>
    </p:spTree>
    <p:extLst>
      <p:ext uri="{BB962C8B-B14F-4D97-AF65-F5344CB8AC3E}">
        <p14:creationId xmlns:p14="http://schemas.microsoft.com/office/powerpoint/2010/main" val="2569774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13</a:t>
            </a:fld>
            <a:endParaRPr lang="fr-CH"/>
          </a:p>
        </p:txBody>
      </p:sp>
    </p:spTree>
    <p:extLst>
      <p:ext uri="{BB962C8B-B14F-4D97-AF65-F5344CB8AC3E}">
        <p14:creationId xmlns:p14="http://schemas.microsoft.com/office/powerpoint/2010/main" val="2981214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14</a:t>
            </a:fld>
            <a:endParaRPr lang="fr-CH"/>
          </a:p>
        </p:txBody>
      </p:sp>
    </p:spTree>
    <p:extLst>
      <p:ext uri="{BB962C8B-B14F-4D97-AF65-F5344CB8AC3E}">
        <p14:creationId xmlns:p14="http://schemas.microsoft.com/office/powerpoint/2010/main" val="27339231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15</a:t>
            </a:fld>
            <a:endParaRPr lang="fr-CH"/>
          </a:p>
        </p:txBody>
      </p:sp>
    </p:spTree>
    <p:extLst>
      <p:ext uri="{BB962C8B-B14F-4D97-AF65-F5344CB8AC3E}">
        <p14:creationId xmlns:p14="http://schemas.microsoft.com/office/powerpoint/2010/main" val="1674055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609585" indent="-609585">
              <a:buFont typeface="+mj-lt"/>
              <a:buAutoNum type="arabicPeriod"/>
            </a:pPr>
            <a:r>
              <a:rPr lang="de-AT" b="1" dirty="0" err="1"/>
              <a:t>Energy</a:t>
            </a:r>
            <a:r>
              <a:rPr lang="de-AT" b="1" dirty="0"/>
              <a:t> Efficiency</a:t>
            </a:r>
          </a:p>
          <a:p>
            <a:pPr marL="609585" indent="-609585">
              <a:buFont typeface="+mj-lt"/>
              <a:buAutoNum type="arabicPeriod"/>
            </a:pPr>
            <a:r>
              <a:rPr lang="de-AT" b="1" dirty="0" err="1"/>
              <a:t>Renewables</a:t>
            </a:r>
            <a:r>
              <a:rPr lang="de-AT" b="1" dirty="0"/>
              <a:t> </a:t>
            </a:r>
            <a:r>
              <a:rPr lang="de-AT" b="1" dirty="0" err="1"/>
              <a:t>and</a:t>
            </a:r>
            <a:r>
              <a:rPr lang="de-AT" b="1" dirty="0"/>
              <a:t> </a:t>
            </a:r>
            <a:r>
              <a:rPr lang="de-AT" b="1" dirty="0" err="1"/>
              <a:t>Electrification</a:t>
            </a:r>
            <a:endParaRPr lang="de-AT" b="1" dirty="0"/>
          </a:p>
          <a:p>
            <a:pPr marL="609585" indent="-609585">
              <a:buFont typeface="+mj-lt"/>
              <a:buAutoNum type="arabicPeriod"/>
            </a:pPr>
            <a:r>
              <a:rPr lang="de-AT" b="1" dirty="0"/>
              <a:t>Clean Mobility</a:t>
            </a:r>
          </a:p>
          <a:p>
            <a:pPr marL="609585" indent="-609585">
              <a:buFont typeface="+mj-lt"/>
              <a:buAutoNum type="arabicPeriod"/>
            </a:pPr>
            <a:r>
              <a:rPr lang="de-AT" b="1" dirty="0" err="1"/>
              <a:t>Circular</a:t>
            </a:r>
            <a:r>
              <a:rPr lang="de-AT" b="1" dirty="0"/>
              <a:t> Economy</a:t>
            </a:r>
          </a:p>
          <a:p>
            <a:pPr marL="609585" indent="-609585">
              <a:buFont typeface="+mj-lt"/>
              <a:buAutoNum type="arabicPeriod"/>
            </a:pPr>
            <a:r>
              <a:rPr lang="de-AT" b="1" dirty="0"/>
              <a:t>Smarte Infrastructure</a:t>
            </a:r>
          </a:p>
          <a:p>
            <a:pPr marL="609585" indent="-609585">
              <a:buFont typeface="+mj-lt"/>
              <a:buAutoNum type="arabicPeriod"/>
            </a:pPr>
            <a:r>
              <a:rPr lang="de-AT" b="1" dirty="0" err="1"/>
              <a:t>Bioeconomy</a:t>
            </a:r>
            <a:r>
              <a:rPr lang="de-AT" b="1" dirty="0"/>
              <a:t> und </a:t>
            </a:r>
            <a:r>
              <a:rPr lang="de-AT" b="1" dirty="0" err="1"/>
              <a:t>carbon</a:t>
            </a:r>
            <a:r>
              <a:rPr lang="de-AT" b="1" dirty="0"/>
              <a:t> </a:t>
            </a:r>
            <a:r>
              <a:rPr lang="de-AT" b="1" dirty="0" err="1"/>
              <a:t>sinks</a:t>
            </a:r>
            <a:endParaRPr lang="de-AT" b="1" dirty="0"/>
          </a:p>
          <a:p>
            <a:pPr marL="609585" indent="-609585">
              <a:buFont typeface="+mj-lt"/>
              <a:buAutoNum type="arabicPeriod"/>
            </a:pPr>
            <a:r>
              <a:rPr lang="de-AT" b="1" dirty="0"/>
              <a:t>Carbon Capture </a:t>
            </a:r>
            <a:r>
              <a:rPr lang="de-AT" b="1" dirty="0" err="1"/>
              <a:t>and</a:t>
            </a:r>
            <a:r>
              <a:rPr lang="de-AT" b="1" dirty="0"/>
              <a:t> Storage</a:t>
            </a:r>
          </a:p>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16</a:t>
            </a:fld>
            <a:endParaRPr lang="fr-CH"/>
          </a:p>
        </p:txBody>
      </p:sp>
    </p:spTree>
    <p:extLst>
      <p:ext uri="{BB962C8B-B14F-4D97-AF65-F5344CB8AC3E}">
        <p14:creationId xmlns:p14="http://schemas.microsoft.com/office/powerpoint/2010/main" val="25697740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0"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17</a:t>
            </a:fld>
            <a:endParaRPr lang="fr-CH"/>
          </a:p>
        </p:txBody>
      </p:sp>
    </p:spTree>
    <p:extLst>
      <p:ext uri="{BB962C8B-B14F-4D97-AF65-F5344CB8AC3E}">
        <p14:creationId xmlns:p14="http://schemas.microsoft.com/office/powerpoint/2010/main" val="25697740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H" b="1" dirty="0">
              <a:solidFill>
                <a:srgbClr val="FF0000"/>
              </a:solidFill>
            </a:endParaRPr>
          </a:p>
        </p:txBody>
      </p:sp>
      <p:sp>
        <p:nvSpPr>
          <p:cNvPr id="4" name="Espace réservé du numéro de diapositive 3"/>
          <p:cNvSpPr>
            <a:spLocks noGrp="1"/>
          </p:cNvSpPr>
          <p:nvPr>
            <p:ph type="sldNum" sz="quarter" idx="5"/>
          </p:nvPr>
        </p:nvSpPr>
        <p:spPr/>
        <p:txBody>
          <a:bodyPr/>
          <a:lstStyle/>
          <a:p>
            <a:fld id="{9A97FD3C-2BA7-4DD1-B319-9EB9284C5602}" type="slidenum">
              <a:rPr lang="fr-CH" smtClean="0"/>
              <a:t>19</a:t>
            </a:fld>
            <a:endParaRPr lang="fr-CH"/>
          </a:p>
        </p:txBody>
      </p:sp>
    </p:spTree>
    <p:extLst>
      <p:ext uri="{BB962C8B-B14F-4D97-AF65-F5344CB8AC3E}">
        <p14:creationId xmlns:p14="http://schemas.microsoft.com/office/powerpoint/2010/main" val="25697740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9A97FD3C-2BA7-4DD1-B319-9EB9284C5602}" type="slidenum">
              <a:rPr lang="fr-CH" smtClean="0"/>
              <a:t>23</a:t>
            </a:fld>
            <a:endParaRPr lang="fr-CH"/>
          </a:p>
        </p:txBody>
      </p:sp>
    </p:spTree>
    <p:extLst>
      <p:ext uri="{BB962C8B-B14F-4D97-AF65-F5344CB8AC3E}">
        <p14:creationId xmlns:p14="http://schemas.microsoft.com/office/powerpoint/2010/main" val="12640334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312662"/>
            <a:ext cx="9144000" cy="1453180"/>
          </a:xfrm>
        </p:spPr>
        <p:txBody>
          <a:bodyPr anchor="b">
            <a:normAutofit/>
          </a:bodyPr>
          <a:lstStyle>
            <a:lvl1pPr algn="ctr">
              <a:defRPr sz="4000">
                <a:solidFill>
                  <a:srgbClr val="006600"/>
                </a:solidFill>
              </a:defRPr>
            </a:lvl1pPr>
          </a:lstStyle>
          <a:p>
            <a:r>
              <a:rPr lang="fr-FR" dirty="0"/>
              <a:t>Modifiez le style du titre</a:t>
            </a:r>
            <a:endParaRPr lang="fr-CH" dirty="0"/>
          </a:p>
        </p:txBody>
      </p:sp>
      <p:sp>
        <p:nvSpPr>
          <p:cNvPr id="3" name="Sous-titre 2"/>
          <p:cNvSpPr>
            <a:spLocks noGrp="1"/>
          </p:cNvSpPr>
          <p:nvPr>
            <p:ph type="subTitle" idx="1"/>
          </p:nvPr>
        </p:nvSpPr>
        <p:spPr>
          <a:xfrm>
            <a:off x="1524000" y="2967038"/>
            <a:ext cx="9144000" cy="1071562"/>
          </a:xfrm>
        </p:spPr>
        <p:txBody>
          <a:bodyPr>
            <a:normAutofit/>
          </a:bodyPr>
          <a:lstStyle>
            <a:lvl1pPr marL="0" indent="0" algn="ctr">
              <a:buNone/>
              <a:defRPr sz="2800">
                <a:solidFill>
                  <a:srgbClr val="0066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endParaRPr lang="fr-CH" dirty="0"/>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
        <p:nvSpPr>
          <p:cNvPr id="8" name="Subtitle 2"/>
          <p:cNvSpPr txBox="1">
            <a:spLocks/>
          </p:cNvSpPr>
          <p:nvPr userDrawn="1"/>
        </p:nvSpPr>
        <p:spPr>
          <a:xfrm>
            <a:off x="1828800" y="4163596"/>
            <a:ext cx="8534400" cy="10551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1800" dirty="0">
                <a:solidFill>
                  <a:schemeClr val="tx1">
                    <a:lumMod val="65000"/>
                    <a:lumOff val="35000"/>
                  </a:schemeClr>
                </a:solidFill>
              </a:rPr>
              <a:t>IMPAWATT</a:t>
            </a:r>
            <a:br>
              <a:rPr lang="en-US" sz="1800" dirty="0">
                <a:solidFill>
                  <a:schemeClr val="tx1">
                    <a:lumMod val="65000"/>
                    <a:lumOff val="35000"/>
                  </a:schemeClr>
                </a:solidFill>
              </a:rPr>
            </a:br>
            <a:r>
              <a:rPr lang="en-US" sz="1800" dirty="0" err="1">
                <a:solidFill>
                  <a:schemeClr val="tx1">
                    <a:lumMod val="65000"/>
                    <a:lumOff val="35000"/>
                  </a:schemeClr>
                </a:solidFill>
              </a:rPr>
              <a:t>IMPlementAtion</a:t>
            </a:r>
            <a:r>
              <a:rPr lang="en-US" sz="1800" dirty="0">
                <a:solidFill>
                  <a:schemeClr val="tx1">
                    <a:lumMod val="65000"/>
                    <a:lumOff val="35000"/>
                  </a:schemeClr>
                </a:solidFill>
              </a:rPr>
              <a:t> Work and Actions To change the energy </a:t>
            </a:r>
            <a:r>
              <a:rPr lang="en-US" sz="1800" dirty="0" err="1">
                <a:solidFill>
                  <a:schemeClr val="tx1">
                    <a:lumMod val="65000"/>
                    <a:lumOff val="35000"/>
                  </a:schemeClr>
                </a:solidFill>
              </a:rPr>
              <a:t>culTure</a:t>
            </a:r>
            <a:endParaRPr lang="en-US" sz="1800" dirty="0">
              <a:solidFill>
                <a:schemeClr val="tx1">
                  <a:lumMod val="65000"/>
                  <a:lumOff val="35000"/>
                </a:schemeClr>
              </a:solidFill>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800" dirty="0">
                <a:solidFill>
                  <a:schemeClr val="tx1">
                    <a:lumMod val="65000"/>
                    <a:lumOff val="35000"/>
                  </a:schemeClr>
                </a:solidFill>
              </a:rPr>
              <a:t>https://www.impawatt.com/</a:t>
            </a:r>
          </a:p>
          <a:p>
            <a:endParaRPr lang="en-US" sz="1800" dirty="0">
              <a:solidFill>
                <a:schemeClr val="tx1">
                  <a:lumMod val="65000"/>
                  <a:lumOff val="35000"/>
                </a:schemeClr>
              </a:solidFill>
            </a:endParaRPr>
          </a:p>
        </p:txBody>
      </p:sp>
      <p:sp>
        <p:nvSpPr>
          <p:cNvPr id="10" name="Rectangle 9"/>
          <p:cNvSpPr/>
          <p:nvPr userDrawn="1"/>
        </p:nvSpPr>
        <p:spPr>
          <a:xfrm>
            <a:off x="0" y="6491482"/>
            <a:ext cx="12192000" cy="485051"/>
          </a:xfrm>
          <a:prstGeom prst="rect">
            <a:avLst/>
          </a:prstGeom>
          <a:solidFill>
            <a:srgbClr val="00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i="1" dirty="0">
                <a:latin typeface="Arial Unicode MS"/>
                <a:cs typeface="Arial Unicode MS"/>
              </a:rPr>
              <a:t>		 		</a:t>
            </a:r>
          </a:p>
        </p:txBody>
      </p:sp>
      <p:sp>
        <p:nvSpPr>
          <p:cNvPr id="11" name="TextBox 14"/>
          <p:cNvSpPr txBox="1"/>
          <p:nvPr userDrawn="1"/>
        </p:nvSpPr>
        <p:spPr>
          <a:xfrm>
            <a:off x="1778000" y="5959676"/>
            <a:ext cx="8636000" cy="540830"/>
          </a:xfrm>
          <a:prstGeom prst="rect">
            <a:avLst/>
          </a:prstGeom>
          <a:noFill/>
        </p:spPr>
        <p:txBody>
          <a:bodyPr wrap="square" tIns="108000" bIns="72000" rtlCol="0" anchor="ctr" anchorCtr="0">
            <a:spAutoFit/>
          </a:bodyPr>
          <a:lstStyle/>
          <a:p>
            <a:pPr algn="ctr"/>
            <a:r>
              <a:rPr lang="en-GB" sz="1400" b="0" baseline="30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The sole responsibility for the content of this publication lies with the IMPAWATT project consortium. It does not necessarily reflect the opinion of the European Union. Neither  EASME</a:t>
            </a:r>
            <a:r>
              <a:rPr lang="en-GB" sz="1400" b="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GB" sz="1400" b="0" baseline="30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nor the European Commission are responsible for any use that may be made of the information contained therein.</a:t>
            </a:r>
            <a:endParaRPr lang="es-ES" sz="1400" b="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12" name="Graphique 11">
            <a:extLst>
              <a:ext uri="{FF2B5EF4-FFF2-40B4-BE49-F238E27FC236}">
                <a16:creationId xmlns:a16="http://schemas.microsoft.com/office/drawing/2014/main" id="{0CA11534-D36F-4A96-98F6-6573E5E493B1}"/>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623080" y="332488"/>
            <a:ext cx="6948242" cy="633600"/>
          </a:xfrm>
          <a:prstGeom prst="rect">
            <a:avLst/>
          </a:prstGeom>
        </p:spPr>
      </p:pic>
    </p:spTree>
    <p:extLst>
      <p:ext uri="{BB962C8B-B14F-4D97-AF65-F5344CB8AC3E}">
        <p14:creationId xmlns:p14="http://schemas.microsoft.com/office/powerpoint/2010/main" val="1398819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967121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H"/>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2513908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822146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endParaRPr lang="fr-CH"/>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7" name="Espace réservé de la date 6"/>
          <p:cNvSpPr>
            <a:spLocks noGrp="1"/>
          </p:cNvSpPr>
          <p:nvPr>
            <p:ph type="dt" sz="half" idx="10"/>
          </p:nvPr>
        </p:nvSpPr>
        <p:spPr>
          <a:xfrm>
            <a:off x="838200" y="6356350"/>
            <a:ext cx="2743200" cy="365125"/>
          </a:xfrm>
          <a:prstGeom prst="rect">
            <a:avLst/>
          </a:prstGeom>
        </p:spPr>
        <p:txBody>
          <a:bodyPr/>
          <a:lstStyle/>
          <a:p>
            <a:endParaRPr lang="fr-CH"/>
          </a:p>
        </p:txBody>
      </p:sp>
      <p:sp>
        <p:nvSpPr>
          <p:cNvPr id="8" name="Espace réservé du pied de page 7"/>
          <p:cNvSpPr>
            <a:spLocks noGrp="1"/>
          </p:cNvSpPr>
          <p:nvPr>
            <p:ph type="ftr" sz="quarter" idx="11"/>
          </p:nvPr>
        </p:nvSpPr>
        <p:spPr>
          <a:xfrm>
            <a:off x="4038600" y="6356350"/>
            <a:ext cx="4114800" cy="365125"/>
          </a:xfrm>
          <a:prstGeom prst="rect">
            <a:avLst/>
          </a:prstGeom>
        </p:spPr>
        <p:txBody>
          <a:bodyPr/>
          <a:lstStyle/>
          <a:p>
            <a:endParaRPr lang="fr-CH"/>
          </a:p>
        </p:txBody>
      </p:sp>
      <p:sp>
        <p:nvSpPr>
          <p:cNvPr id="9" name="Espace réservé du numéro de diapositive 8"/>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51862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e la date 2"/>
          <p:cNvSpPr>
            <a:spLocks noGrp="1"/>
          </p:cNvSpPr>
          <p:nvPr>
            <p:ph type="dt" sz="half" idx="10"/>
          </p:nvPr>
        </p:nvSpPr>
        <p:spPr>
          <a:xfrm>
            <a:off x="838200" y="6356350"/>
            <a:ext cx="2743200" cy="365125"/>
          </a:xfrm>
          <a:prstGeom prst="rect">
            <a:avLst/>
          </a:prstGeom>
        </p:spPr>
        <p:txBody>
          <a:bodyPr/>
          <a:lstStyle/>
          <a:p>
            <a:endParaRPr lang="fr-CH"/>
          </a:p>
        </p:txBody>
      </p:sp>
      <p:sp>
        <p:nvSpPr>
          <p:cNvPr id="4" name="Espace réservé du pied de page 3"/>
          <p:cNvSpPr>
            <a:spLocks noGrp="1"/>
          </p:cNvSpPr>
          <p:nvPr>
            <p:ph type="ftr" sz="quarter" idx="11"/>
          </p:nvPr>
        </p:nvSpPr>
        <p:spPr>
          <a:xfrm>
            <a:off x="4038600" y="6356350"/>
            <a:ext cx="4114800" cy="365125"/>
          </a:xfrm>
          <a:prstGeom prst="rect">
            <a:avLst/>
          </a:prstGeom>
        </p:spPr>
        <p:txBody>
          <a:bodyPr/>
          <a:lstStyle/>
          <a:p>
            <a:endParaRPr lang="fr-CH"/>
          </a:p>
        </p:txBody>
      </p:sp>
      <p:sp>
        <p:nvSpPr>
          <p:cNvPr id="5" name="Espace réservé du numéro de diapositive 4"/>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519739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838200" y="6356350"/>
            <a:ext cx="2743200" cy="365125"/>
          </a:xfrm>
          <a:prstGeom prst="rect">
            <a:avLst/>
          </a:prstGeom>
        </p:spPr>
        <p:txBody>
          <a:bodyPr/>
          <a:lstStyle/>
          <a:p>
            <a:endParaRPr lang="fr-CH"/>
          </a:p>
        </p:txBody>
      </p:sp>
      <p:sp>
        <p:nvSpPr>
          <p:cNvPr id="3" name="Espace réservé du pied de page 2"/>
          <p:cNvSpPr>
            <a:spLocks noGrp="1"/>
          </p:cNvSpPr>
          <p:nvPr>
            <p:ph type="ftr" sz="quarter" idx="11"/>
          </p:nvPr>
        </p:nvSpPr>
        <p:spPr>
          <a:xfrm>
            <a:off x="4038600" y="6356350"/>
            <a:ext cx="4114800" cy="365125"/>
          </a:xfrm>
          <a:prstGeom prst="rect">
            <a:avLst/>
          </a:prstGeom>
        </p:spPr>
        <p:txBody>
          <a:bodyPr/>
          <a:lstStyle/>
          <a:p>
            <a:endParaRPr lang="fr-CH"/>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02316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215715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H"/>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27569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162998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endParaRPr lang="fr-CH"/>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717994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9526"/>
            <a:ext cx="10515600" cy="1146176"/>
          </a:xfrm>
          <a:prstGeom prst="rect">
            <a:avLst/>
          </a:prstGeom>
        </p:spPr>
        <p:txBody>
          <a:bodyPr vert="horz" lIns="91440" tIns="45720" rIns="91440" bIns="45720" rtlCol="0" anchor="ctr">
            <a:normAutofit/>
          </a:bodyPr>
          <a:lstStyle/>
          <a:p>
            <a:r>
              <a:rPr lang="fr-FR" dirty="0"/>
              <a:t>Modifiez le style du titre</a:t>
            </a:r>
            <a:endParaRPr lang="fr-CH" dirty="0"/>
          </a:p>
        </p:txBody>
      </p:sp>
      <p:sp>
        <p:nvSpPr>
          <p:cNvPr id="3" name="Espace réservé du texte 2"/>
          <p:cNvSpPr>
            <a:spLocks noGrp="1"/>
          </p:cNvSpPr>
          <p:nvPr>
            <p:ph type="body" idx="1"/>
          </p:nvPr>
        </p:nvSpPr>
        <p:spPr>
          <a:xfrm>
            <a:off x="838200" y="1338882"/>
            <a:ext cx="10515600" cy="4838082"/>
          </a:xfrm>
          <a:prstGeom prst="rect">
            <a:avLst/>
          </a:prstGeom>
        </p:spPr>
        <p:txBody>
          <a:bodyPr vert="horz" lIns="91440" tIns="45720" rIns="91440" bIns="45720" rtlCol="0">
            <a:normAutofit/>
          </a:bodyPr>
          <a:lstStyle/>
          <a:p>
            <a:pPr lvl="0"/>
            <a:r>
              <a:rPr lang="fr-FR" dirty="0"/>
              <a:t>Modifiez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endParaRPr lang="fr-CH" dirty="0"/>
          </a:p>
        </p:txBody>
      </p:sp>
      <p:sp>
        <p:nvSpPr>
          <p:cNvPr id="7" name="Rectangle 6"/>
          <p:cNvSpPr/>
          <p:nvPr userDrawn="1"/>
        </p:nvSpPr>
        <p:spPr>
          <a:xfrm>
            <a:off x="0" y="6491482"/>
            <a:ext cx="12192000" cy="485051"/>
          </a:xfrm>
          <a:prstGeom prst="rect">
            <a:avLst/>
          </a:prstGeom>
          <a:solidFill>
            <a:srgbClr val="00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i="1" dirty="0">
                <a:solidFill>
                  <a:srgbClr val="005000"/>
                </a:solidFill>
                <a:latin typeface="Arial Unicode MS"/>
                <a:cs typeface="Arial Unicode MS"/>
              </a:rPr>
              <a:t>		 		</a:t>
            </a:r>
          </a:p>
        </p:txBody>
      </p:sp>
      <p:sp>
        <p:nvSpPr>
          <p:cNvPr id="6" name="Espace réservé du numéro de diapositive 5"/>
          <p:cNvSpPr>
            <a:spLocks noGrp="1"/>
          </p:cNvSpPr>
          <p:nvPr>
            <p:ph type="sldNum" sz="quarter" idx="4"/>
          </p:nvPr>
        </p:nvSpPr>
        <p:spPr>
          <a:xfrm>
            <a:off x="8699500" y="6546850"/>
            <a:ext cx="2743200" cy="365125"/>
          </a:xfrm>
          <a:prstGeom prst="rect">
            <a:avLst/>
          </a:prstGeom>
        </p:spPr>
        <p:txBody>
          <a:bodyPr vert="horz" lIns="91440" tIns="45720" rIns="91440" bIns="45720" rtlCol="0" anchor="ctr"/>
          <a:lstStyle>
            <a:lvl1pPr algn="r">
              <a:defRPr sz="1200">
                <a:solidFill>
                  <a:schemeClr val="tx1">
                    <a:lumMod val="85000"/>
                    <a:lumOff val="15000"/>
                  </a:schemeClr>
                </a:solidFill>
              </a:defRPr>
            </a:lvl1pPr>
          </a:lstStyle>
          <a:p>
            <a:fld id="{EA29A727-5B0F-406F-A76C-7B93759A547D}" type="slidenum">
              <a:rPr lang="fr-CH" smtClean="0"/>
              <a:pPr/>
              <a:t>‹N°›</a:t>
            </a:fld>
            <a:endParaRPr lang="fr-CH" dirty="0"/>
          </a:p>
        </p:txBody>
      </p:sp>
      <p:pic>
        <p:nvPicPr>
          <p:cNvPr id="9" name="Graphique 7">
            <a:extLst>
              <a:ext uri="{FF2B5EF4-FFF2-40B4-BE49-F238E27FC236}">
                <a16:creationId xmlns:a16="http://schemas.microsoft.com/office/drawing/2014/main" id="{2EA1AB9E-41E6-4D64-B76B-74B75D4AB975}"/>
              </a:ext>
            </a:extLst>
          </p:cNvPr>
          <p:cNvPicPr>
            <a:picLocks noChangeAspect="1"/>
          </p:cNvPicPr>
          <p:nvPr userDrawn="1"/>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337166" y="6546379"/>
            <a:ext cx="3513600" cy="320400"/>
          </a:xfrm>
          <a:prstGeom prst="rect">
            <a:avLst/>
          </a:prstGeom>
        </p:spPr>
      </p:pic>
    </p:spTree>
    <p:extLst>
      <p:ext uri="{BB962C8B-B14F-4D97-AF65-F5344CB8AC3E}">
        <p14:creationId xmlns:p14="http://schemas.microsoft.com/office/powerpoint/2010/main" val="4058692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1" kern="1200">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eia.gov/dnav/pet/hist/rbrteD.ht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7.sv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18.xml.rels><?xml version="1.0" encoding="UTF-8" standalone="yes"?>
<Relationships xmlns="http://schemas.openxmlformats.org/package/2006/relationships"><Relationship Id="rId3" Type="http://schemas.openxmlformats.org/officeDocument/2006/relationships/hyperlink" Target="https://www.klik.ch/" TargetMode="External"/><Relationship Id="rId7" Type="http://schemas.openxmlformats.org/officeDocument/2006/relationships/image" Target="../media/image22.jpeg"/><Relationship Id="rId2" Type="http://schemas.openxmlformats.org/officeDocument/2006/relationships/hyperlink" Target="https://prokw.ch/fr/accueil/" TargetMode="External"/><Relationship Id="rId1" Type="http://schemas.openxmlformats.org/officeDocument/2006/relationships/slideLayout" Target="../slideLayouts/slideLayout2.xml"/><Relationship Id="rId6" Type="http://schemas.openxmlformats.org/officeDocument/2006/relationships/hyperlink" Target="https://www.energie-experten.ch/fr/energiefranken.html" TargetMode="External"/><Relationship Id="rId5" Type="http://schemas.openxmlformats.org/officeDocument/2006/relationships/hyperlink" Target="https://www.bfe.admin.ch/bfe/fr/home/mesures-d-encouragement/energies-renouvelables/retribution-unique.html" TargetMode="External"/><Relationship Id="rId4" Type="http://schemas.openxmlformats.org/officeDocument/2006/relationships/hyperlink" Target="https://www.klimastiftung.ch/fr/"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www.energieeffizienz-im-betrieb.net/energiesparen-unternehmen/beleuchtung-gewerbe-industrie.html"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klimaaktiv.at/energiesparen/betriebe_prozesse/vorzeigebetriebe/druckluftsystemopt.html" TargetMode="External"/><Relationship Id="rId2" Type="http://schemas.openxmlformats.org/officeDocument/2006/relationships/hyperlink" Target="http://www.energieeffizienz-im-betrieb.net/"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svg"/><Relationship Id="rId7" Type="http://schemas.openxmlformats.org/officeDocument/2006/relationships/image" Target="../media/image35.sv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svg"/><Relationship Id="rId4" Type="http://schemas.openxmlformats.org/officeDocument/2006/relationships/image" Target="../media/image32.png"/><Relationship Id="rId9"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en-GB" dirty="0" err="1"/>
              <a:t>Intérêts</a:t>
            </a:r>
            <a:r>
              <a:rPr lang="en-GB" dirty="0"/>
              <a:t> de la </a:t>
            </a:r>
            <a:r>
              <a:rPr lang="en-GB" dirty="0" err="1"/>
              <a:t>maîtrise</a:t>
            </a:r>
            <a:r>
              <a:rPr lang="en-GB" dirty="0"/>
              <a:t> de </a:t>
            </a:r>
            <a:r>
              <a:rPr lang="en-GB" dirty="0" err="1"/>
              <a:t>l’énergie</a:t>
            </a:r>
            <a:endParaRPr lang="en-GB" dirty="0"/>
          </a:p>
        </p:txBody>
      </p:sp>
      <p:sp>
        <p:nvSpPr>
          <p:cNvPr id="3" name="Sous-titre 2"/>
          <p:cNvSpPr>
            <a:spLocks noGrp="1"/>
          </p:cNvSpPr>
          <p:nvPr>
            <p:ph type="subTitle" idx="1"/>
          </p:nvPr>
        </p:nvSpPr>
        <p:spPr>
          <a:xfrm>
            <a:off x="1524000" y="2967038"/>
            <a:ext cx="9144000" cy="1071562"/>
          </a:xfrm>
        </p:spPr>
        <p:txBody>
          <a:bodyPr>
            <a:normAutofit/>
          </a:bodyPr>
          <a:lstStyle/>
          <a:p>
            <a:r>
              <a:rPr lang="fr-FR" dirty="0"/>
              <a:t>Comment convaincre la direction/les employés</a:t>
            </a:r>
          </a:p>
        </p:txBody>
      </p:sp>
      <p:sp>
        <p:nvSpPr>
          <p:cNvPr id="6" name="Subtitle 2"/>
          <p:cNvSpPr txBox="1">
            <a:spLocks/>
          </p:cNvSpPr>
          <p:nvPr/>
        </p:nvSpPr>
        <p:spPr>
          <a:xfrm>
            <a:off x="1828800" y="5299916"/>
            <a:ext cx="8534400" cy="415084"/>
          </a:xfrm>
          <a:prstGeom prst="rect">
            <a:avLst/>
          </a:prstGeom>
        </p:spPr>
        <p:txBody>
          <a:bodyPr vert="horz" lIns="91440" tIns="45720" rIns="91440" bIns="45720" rtlCol="0">
            <a:noAutofit/>
          </a:bodyPr>
          <a:lstStyle>
            <a:lvl1pPr marL="0" indent="0" algn="ctr" defTabSz="457200" rtl="0" eaLnBrk="1" latinLnBrk="0" hangingPunct="1">
              <a:spcBef>
                <a:spcPts val="600"/>
              </a:spcBef>
              <a:buFont typeface="Arial" panose="020B0604020202020204" pitchFamily="34" charset="0"/>
              <a:buNone/>
              <a:defRPr lang="en-GB" sz="2000" kern="1200">
                <a:solidFill>
                  <a:schemeClr val="tx1">
                    <a:tint val="75000"/>
                  </a:schemeClr>
                </a:solidFill>
                <a:latin typeface="Arial Unicode MS"/>
                <a:ea typeface="+mn-ea"/>
                <a:cs typeface="Arial Unicode MS"/>
              </a:defRPr>
            </a:lvl1pPr>
            <a:lvl2pPr marL="4572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2pPr>
            <a:lvl3pPr marL="9144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3pPr>
            <a:lvl4pPr marL="13716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4pPr>
            <a:lvl5pPr marL="1828800" indent="0" algn="ctr" defTabSz="457200" rtl="0" eaLnBrk="1" latinLnBrk="0" hangingPunct="1">
              <a:spcBef>
                <a:spcPct val="20000"/>
              </a:spcBef>
              <a:buFont typeface="Arial"/>
              <a:buNone/>
              <a:defRPr lang="en-US" sz="2000" kern="1200">
                <a:solidFill>
                  <a:schemeClr val="tx1">
                    <a:tint val="75000"/>
                  </a:schemeClr>
                </a:solidFill>
                <a:latin typeface="Arial Unicode MS"/>
                <a:ea typeface="+mn-ea"/>
                <a:cs typeface="Arial Unicode M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1800" dirty="0">
                <a:solidFill>
                  <a:schemeClr val="tx1">
                    <a:lumMod val="65000"/>
                    <a:lumOff val="35000"/>
                  </a:schemeClr>
                </a:solidFill>
              </a:rPr>
              <a:t>Konstantin Kulterer, Austrian Energy Agency</a:t>
            </a:r>
          </a:p>
          <a:p>
            <a:endParaRPr lang="en-US" sz="1800" dirty="0">
              <a:solidFill>
                <a:schemeClr val="tx1">
                  <a:lumMod val="65000"/>
                  <a:lumOff val="35000"/>
                </a:schemeClr>
              </a:solidFill>
            </a:endParaRPr>
          </a:p>
        </p:txBody>
      </p:sp>
    </p:spTree>
    <p:extLst>
      <p:ext uri="{BB962C8B-B14F-4D97-AF65-F5344CB8AC3E}">
        <p14:creationId xmlns:p14="http://schemas.microsoft.com/office/powerpoint/2010/main" val="157635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780449" y="847993"/>
            <a:ext cx="10515600" cy="4838082"/>
          </a:xfrm>
        </p:spPr>
        <p:txBody>
          <a:bodyPr>
            <a:normAutofit/>
          </a:bodyPr>
          <a:lstStyle/>
          <a:p>
            <a:pPr marL="0" indent="0" algn="ctr">
              <a:lnSpc>
                <a:spcPct val="100000"/>
              </a:lnSpc>
              <a:buNone/>
            </a:pPr>
            <a:r>
              <a:rPr lang="de-AT" sz="4400" b="1" dirty="0">
                <a:solidFill>
                  <a:schemeClr val="accent1">
                    <a:lumMod val="75000"/>
                  </a:schemeClr>
                </a:solidFill>
              </a:rPr>
              <a:t>1 </a:t>
            </a:r>
          </a:p>
          <a:p>
            <a:pPr marL="0" indent="0" algn="ctr">
              <a:lnSpc>
                <a:spcPct val="110000"/>
              </a:lnSpc>
              <a:spcBef>
                <a:spcPts val="0"/>
              </a:spcBef>
              <a:buNone/>
            </a:pPr>
            <a:r>
              <a:rPr lang="de-AT" sz="4400" b="1" dirty="0">
                <a:solidFill>
                  <a:schemeClr val="accent1">
                    <a:lumMod val="75000"/>
                  </a:schemeClr>
                </a:solidFill>
              </a:rPr>
              <a:t>INT</a:t>
            </a:r>
            <a:r>
              <a:rPr lang="fr-FR" sz="4400" b="1" dirty="0">
                <a:solidFill>
                  <a:schemeClr val="accent1">
                    <a:lumMod val="75000"/>
                  </a:schemeClr>
                </a:solidFill>
              </a:rPr>
              <a:t>É</a:t>
            </a:r>
            <a:r>
              <a:rPr lang="de-AT" sz="4400" b="1" dirty="0">
                <a:solidFill>
                  <a:schemeClr val="accent1">
                    <a:lumMod val="75000"/>
                  </a:schemeClr>
                </a:solidFill>
              </a:rPr>
              <a:t>RÊTS DE LA MAITRISE DE </a:t>
            </a:r>
          </a:p>
          <a:p>
            <a:pPr marL="0" indent="0" algn="ctr">
              <a:lnSpc>
                <a:spcPct val="110000"/>
              </a:lnSpc>
              <a:spcBef>
                <a:spcPts val="0"/>
              </a:spcBef>
              <a:buNone/>
            </a:pPr>
            <a:r>
              <a:rPr lang="de-AT" sz="4400" b="1" dirty="0">
                <a:solidFill>
                  <a:schemeClr val="accent1">
                    <a:lumMod val="75000"/>
                  </a:schemeClr>
                </a:solidFill>
              </a:rPr>
              <a:t>L</a:t>
            </a:r>
            <a:r>
              <a:rPr lang="fr-FR" sz="4400" b="1" dirty="0">
                <a:solidFill>
                  <a:schemeClr val="accent1">
                    <a:lumMod val="75000"/>
                  </a:schemeClr>
                </a:solidFill>
              </a:rPr>
              <a:t>'É</a:t>
            </a:r>
            <a:r>
              <a:rPr lang="de-AT" sz="4400" b="1" dirty="0">
                <a:solidFill>
                  <a:schemeClr val="accent1">
                    <a:lumMod val="75000"/>
                  </a:schemeClr>
                </a:solidFill>
              </a:rPr>
              <a:t>NERGIE</a:t>
            </a:r>
          </a:p>
          <a:p>
            <a:pPr marL="0" indent="0" algn="ctr">
              <a:lnSpc>
                <a:spcPct val="100000"/>
              </a:lnSpc>
              <a:buNone/>
            </a:pPr>
            <a:endParaRPr lang="de-AT" sz="4400" b="1" dirty="0">
              <a:solidFill>
                <a:schemeClr val="accent1">
                  <a:lumMod val="75000"/>
                </a:schemeClr>
              </a:solidFill>
            </a:endParaRPr>
          </a:p>
          <a:p>
            <a:pPr marL="0" indent="0" algn="ctr">
              <a:lnSpc>
                <a:spcPct val="110000"/>
              </a:lnSpc>
              <a:spcBef>
                <a:spcPts val="0"/>
              </a:spcBef>
              <a:buNone/>
            </a:pPr>
            <a:r>
              <a:rPr lang="fr-FR" sz="4400" b="1" dirty="0">
                <a:solidFill>
                  <a:schemeClr val="accent1">
                    <a:lumMod val="75000"/>
                  </a:schemeClr>
                </a:solidFill>
              </a:rPr>
              <a:t>POURQUOI L'ÉCONOMIE D'ÉNERGIE</a:t>
            </a:r>
          </a:p>
          <a:p>
            <a:pPr marL="0" indent="0" algn="ctr">
              <a:lnSpc>
                <a:spcPct val="110000"/>
              </a:lnSpc>
              <a:spcBef>
                <a:spcPts val="0"/>
              </a:spcBef>
              <a:buNone/>
            </a:pPr>
            <a:r>
              <a:rPr lang="fr-FR" sz="4400" b="1" dirty="0">
                <a:solidFill>
                  <a:schemeClr val="accent1">
                    <a:lumMod val="75000"/>
                  </a:schemeClr>
                </a:solidFill>
              </a:rPr>
              <a:t> EST IMPORTANTE</a:t>
            </a:r>
            <a:endParaRPr lang="de-AT" sz="4400" b="1" dirty="0">
              <a:solidFill>
                <a:schemeClr val="accent1">
                  <a:lumMod val="75000"/>
                </a:schemeClr>
              </a:solidFill>
            </a:endParaRPr>
          </a:p>
        </p:txBody>
      </p:sp>
      <p:sp>
        <p:nvSpPr>
          <p:cNvPr id="4" name="Foliennummernplatzhalter 3"/>
          <p:cNvSpPr>
            <a:spLocks noGrp="1"/>
          </p:cNvSpPr>
          <p:nvPr>
            <p:ph type="sldNum" sz="quarter" idx="12"/>
          </p:nvPr>
        </p:nvSpPr>
        <p:spPr/>
        <p:txBody>
          <a:bodyPr/>
          <a:lstStyle/>
          <a:p>
            <a:fld id="{EA29A727-5B0F-406F-A76C-7B93759A547D}" type="slidenum">
              <a:rPr lang="fr-CH" smtClean="0"/>
              <a:t>2</a:t>
            </a:fld>
            <a:endParaRPr lang="fr-CH"/>
          </a:p>
        </p:txBody>
      </p:sp>
    </p:spTree>
    <p:extLst>
      <p:ext uri="{BB962C8B-B14F-4D97-AF65-F5344CB8AC3E}">
        <p14:creationId xmlns:p14="http://schemas.microsoft.com/office/powerpoint/2010/main" val="2639746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Objet de la </a:t>
            </a:r>
            <a:r>
              <a:rPr lang="en-GB" dirty="0" err="1"/>
              <a:t>présentation</a:t>
            </a:r>
            <a:endParaRPr lang="en-GB" dirty="0"/>
          </a:p>
        </p:txBody>
      </p:sp>
      <p:sp>
        <p:nvSpPr>
          <p:cNvPr id="3" name="Inhaltsplatzhalter 2"/>
          <p:cNvSpPr>
            <a:spLocks noGrp="1"/>
          </p:cNvSpPr>
          <p:nvPr>
            <p:ph idx="1"/>
          </p:nvPr>
        </p:nvSpPr>
        <p:spPr>
          <a:xfrm>
            <a:off x="838200" y="1325656"/>
            <a:ext cx="9718234" cy="4337598"/>
          </a:xfrm>
        </p:spPr>
        <p:txBody>
          <a:bodyPr wrap="square">
            <a:spAutoFit/>
          </a:bodyPr>
          <a:lstStyle/>
          <a:p>
            <a:pPr>
              <a:spcBef>
                <a:spcPts val="0"/>
              </a:spcBef>
            </a:pPr>
            <a:r>
              <a:rPr lang="fr-FR" sz="2400" dirty="0"/>
              <a:t>Cette présentation peut être utilisée par </a:t>
            </a:r>
          </a:p>
          <a:p>
            <a:pPr marL="265113" indent="-265113">
              <a:spcBef>
                <a:spcPts val="0"/>
              </a:spcBef>
              <a:buNone/>
            </a:pPr>
            <a:r>
              <a:rPr lang="fr-FR" sz="2400" dirty="0"/>
              <a:t>	la direction/les experts techniques/les référents énergie</a:t>
            </a:r>
          </a:p>
          <a:p>
            <a:pPr marL="265113" indent="-265113">
              <a:spcBef>
                <a:spcPts val="0"/>
              </a:spcBef>
              <a:buNone/>
            </a:pPr>
            <a:r>
              <a:rPr lang="fr-FR" sz="2400" dirty="0"/>
              <a:t>	pour convaincre leurs homologues de mettre en place </a:t>
            </a:r>
          </a:p>
          <a:p>
            <a:pPr marL="265113" indent="-265113">
              <a:spcBef>
                <a:spcPts val="0"/>
              </a:spcBef>
              <a:buNone/>
            </a:pPr>
            <a:r>
              <a:rPr lang="fr-FR" sz="2400" dirty="0"/>
              <a:t>	des mesures d'efficacité énergétique, et aider à la montée en compétence du personnel. </a:t>
            </a:r>
          </a:p>
          <a:p>
            <a:r>
              <a:rPr lang="fr-FR" sz="2400" dirty="0"/>
              <a:t>Cette première partie présente des arguments généraux (changement climatique, subventions …) en faveur de la mise en place d’actions d’efficacité énergétique….  Ces arguments pourront être repris en interne par la direction et/ou le responsable énergie.</a:t>
            </a:r>
          </a:p>
          <a:p>
            <a:r>
              <a:rPr lang="fr-FR" sz="2400" dirty="0"/>
              <a:t>Les autres parties (2-6) contiennent des conseils à l'intention des gestionnaires de l'énergie pour convaincre la direction et engager les différents services. </a:t>
            </a:r>
            <a:endParaRPr lang="en-GB" sz="2400" strike="sngStrike" dirty="0">
              <a:solidFill>
                <a:srgbClr val="FF0000"/>
              </a:solidFill>
            </a:endParaRPr>
          </a:p>
        </p:txBody>
      </p:sp>
      <p:sp>
        <p:nvSpPr>
          <p:cNvPr id="4" name="Foliennummernplatzhalter 3"/>
          <p:cNvSpPr>
            <a:spLocks noGrp="1"/>
          </p:cNvSpPr>
          <p:nvPr>
            <p:ph type="sldNum" sz="quarter" idx="12"/>
          </p:nvPr>
        </p:nvSpPr>
        <p:spPr/>
        <p:txBody>
          <a:bodyPr/>
          <a:lstStyle/>
          <a:p>
            <a:fld id="{EA29A727-5B0F-406F-A76C-7B93759A547D}" type="slidenum">
              <a:rPr lang="fr-CH" smtClean="0"/>
              <a:t>3</a:t>
            </a:fld>
            <a:endParaRPr lang="fr-CH"/>
          </a:p>
        </p:txBody>
      </p:sp>
      <p:pic>
        <p:nvPicPr>
          <p:cNvPr id="7" name="Picture 3" descr="\\vaeadaten\projekte\_2017\17.075_IMPAWATT\4_WP2_Energy Efficiency\Task 2.1 Energy Efficiency for Industry\bildarchiv\Manager__adult-1260380__340_pixab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7022" y="752853"/>
            <a:ext cx="1857053" cy="152982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vaeadaten\projekte\_2017\17.075_IMPAWATT\4_WP2_Energy Efficiency\Task 2.1 Energy Efficiency for Industry\bildarchiv\Techniker__sketch-3075369__340_pixabay.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92119" y="1552966"/>
            <a:ext cx="1684568" cy="1583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39271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dirty="0"/>
              <a:t>Table des matières</a:t>
            </a:r>
          </a:p>
        </p:txBody>
      </p:sp>
      <p:sp>
        <p:nvSpPr>
          <p:cNvPr id="3" name="Espace réservé du contenu 2"/>
          <p:cNvSpPr>
            <a:spLocks noGrp="1"/>
          </p:cNvSpPr>
          <p:nvPr>
            <p:ph idx="1"/>
          </p:nvPr>
        </p:nvSpPr>
        <p:spPr/>
        <p:txBody>
          <a:bodyPr>
            <a:normAutofit fontScale="92500" lnSpcReduction="20000"/>
          </a:bodyPr>
          <a:lstStyle/>
          <a:p>
            <a:pPr marL="0" indent="0">
              <a:spcAft>
                <a:spcPts val="1800"/>
              </a:spcAft>
              <a:buNone/>
            </a:pPr>
            <a:r>
              <a:rPr lang="en-US" b="1" dirty="0"/>
              <a:t>Les </a:t>
            </a:r>
            <a:r>
              <a:rPr lang="en-US" b="1" dirty="0" err="1"/>
              <a:t>atouts</a:t>
            </a:r>
            <a:r>
              <a:rPr lang="en-US" b="1" dirty="0"/>
              <a:t> de la </a:t>
            </a:r>
            <a:r>
              <a:rPr lang="en-US" b="1" dirty="0" err="1"/>
              <a:t>maîtrise</a:t>
            </a:r>
            <a:r>
              <a:rPr lang="en-US" b="1" dirty="0"/>
              <a:t> de </a:t>
            </a:r>
            <a:r>
              <a:rPr lang="en-US" b="1" dirty="0" err="1"/>
              <a:t>l’énergie</a:t>
            </a:r>
            <a:endParaRPr lang="en-US" b="1" dirty="0"/>
          </a:p>
          <a:p>
            <a:r>
              <a:rPr lang="fr-FR" dirty="0"/>
              <a:t>Impacts sur le climat</a:t>
            </a:r>
          </a:p>
          <a:p>
            <a:r>
              <a:rPr lang="fr-FR" dirty="0"/>
              <a:t>Dépendance aux importations énergétiques</a:t>
            </a:r>
          </a:p>
          <a:p>
            <a:r>
              <a:rPr lang="fr-FR" dirty="0"/>
              <a:t>Coûts énergétiques </a:t>
            </a:r>
          </a:p>
          <a:p>
            <a:r>
              <a:rPr lang="fr-FR" dirty="0"/>
              <a:t>Volatilité des prix</a:t>
            </a:r>
          </a:p>
          <a:p>
            <a:r>
              <a:rPr lang="fr-FR" dirty="0"/>
              <a:t>Objectifs de l'UE et objectifs nationaux </a:t>
            </a:r>
          </a:p>
          <a:p>
            <a:r>
              <a:rPr lang="fr-FR" dirty="0"/>
              <a:t>La maîtrise de l’énergie:  élément moteur</a:t>
            </a:r>
          </a:p>
          <a:p>
            <a:r>
              <a:rPr lang="fr-FR" dirty="0"/>
              <a:t>Aides financières</a:t>
            </a:r>
          </a:p>
          <a:p>
            <a:r>
              <a:rPr lang="fr-FR" dirty="0"/>
              <a:t>Sources d'économies d'énergie</a:t>
            </a:r>
          </a:p>
          <a:p>
            <a:r>
              <a:rPr lang="fr-FR" dirty="0"/>
              <a:t>Incitations et gains transversaux  </a:t>
            </a:r>
          </a:p>
          <a:p>
            <a:r>
              <a:rPr lang="fr-FR" dirty="0"/>
              <a:t>Freins</a:t>
            </a:r>
            <a:endParaRPr lang="fr-CH" dirty="0"/>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4</a:t>
            </a:fld>
            <a:endParaRPr lang="fr-CH"/>
          </a:p>
        </p:txBody>
      </p:sp>
    </p:spTree>
    <p:extLst>
      <p:ext uri="{BB962C8B-B14F-4D97-AF65-F5344CB8AC3E}">
        <p14:creationId xmlns:p14="http://schemas.microsoft.com/office/powerpoint/2010/main" val="2688879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_2017\17.075_IMPAWATT\4_WP2_Energy Efficiency\Task 2.1 Energy Efficiency for Industry\bildarchiv\Bild_240_F_222953862_2fmjlM3LKq4tTk4m48SFHmUdkv8gETc7_Dürre_pixabay.jpg"/>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68000" contrast="18000"/>
                    </a14:imgEffect>
                  </a14:imgLayer>
                </a14:imgProps>
              </a:ext>
              <a:ext uri="{28A0092B-C50C-407E-A947-70E740481C1C}">
                <a14:useLocalDpi xmlns:a14="http://schemas.microsoft.com/office/drawing/2010/main" val="0"/>
              </a:ext>
            </a:extLst>
          </a:blip>
          <a:srcRect/>
          <a:stretch>
            <a:fillRect/>
          </a:stretch>
        </p:blipFill>
        <p:spPr bwMode="auto">
          <a:xfrm>
            <a:off x="0" y="1584959"/>
            <a:ext cx="12192000" cy="490389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Titre 1"/>
          <p:cNvSpPr>
            <a:spLocks noGrp="1"/>
          </p:cNvSpPr>
          <p:nvPr>
            <p:ph type="title"/>
          </p:nvPr>
        </p:nvSpPr>
        <p:spPr/>
        <p:txBody>
          <a:bodyPr/>
          <a:lstStyle/>
          <a:p>
            <a:r>
              <a:rPr lang="en-GB" dirty="0"/>
              <a:t>Impacts sur le </a:t>
            </a:r>
            <a:r>
              <a:rPr lang="en-GB" dirty="0" err="1"/>
              <a:t>climat</a:t>
            </a:r>
            <a:endParaRPr lang="en-GB" dirty="0"/>
          </a:p>
        </p:txBody>
      </p:sp>
      <p:sp>
        <p:nvSpPr>
          <p:cNvPr id="3" name="Espace réservé du contenu 2"/>
          <p:cNvSpPr>
            <a:spLocks noGrp="1"/>
          </p:cNvSpPr>
          <p:nvPr>
            <p:ph idx="1"/>
          </p:nvPr>
        </p:nvSpPr>
        <p:spPr>
          <a:xfrm>
            <a:off x="838200" y="1338882"/>
            <a:ext cx="10510519" cy="4838082"/>
          </a:xfrm>
        </p:spPr>
        <p:txBody>
          <a:bodyPr>
            <a:normAutofit/>
          </a:bodyPr>
          <a:lstStyle/>
          <a:p>
            <a:r>
              <a:rPr lang="fr-FR" sz="2400" dirty="0">
                <a:solidFill>
                  <a:schemeClr val="tx1"/>
                </a:solidFill>
              </a:rPr>
              <a:t>La fréquence et l'intensité des phénomènes météorologiques extrêmes sont en augmentation.</a:t>
            </a:r>
          </a:p>
          <a:p>
            <a:r>
              <a:rPr lang="fr-FR" sz="2400" dirty="0">
                <a:solidFill>
                  <a:schemeClr val="tx1"/>
                </a:solidFill>
              </a:rPr>
              <a:t>Certaines régions de l'Europe ont subit de graves sécheresses.</a:t>
            </a:r>
          </a:p>
          <a:p>
            <a:r>
              <a:rPr lang="fr-FR" sz="2400" dirty="0">
                <a:solidFill>
                  <a:schemeClr val="tx1"/>
                </a:solidFill>
              </a:rPr>
              <a:t>Les inondations ont touché l'Europe centrale et orientale.</a:t>
            </a:r>
          </a:p>
          <a:p>
            <a:r>
              <a:rPr lang="fr-FR" sz="2400" dirty="0">
                <a:solidFill>
                  <a:schemeClr val="tx1"/>
                </a:solidFill>
              </a:rPr>
              <a:t>Les incendies de forêts, les crues soudaines, les typhons et les ouragans ont causé d’importants dégâts et des pertes humaines.</a:t>
            </a:r>
          </a:p>
          <a:p>
            <a:r>
              <a:rPr lang="fr-FR" sz="2400" dirty="0">
                <a:solidFill>
                  <a:schemeClr val="tx1"/>
                </a:solidFill>
              </a:rPr>
              <a:t>La tempête </a:t>
            </a:r>
            <a:r>
              <a:rPr lang="fr-FR" sz="2400" dirty="0" err="1">
                <a:solidFill>
                  <a:schemeClr val="tx1"/>
                </a:solidFill>
              </a:rPr>
              <a:t>Ophelia</a:t>
            </a:r>
            <a:r>
              <a:rPr lang="fr-FR" sz="2400" dirty="0">
                <a:solidFill>
                  <a:schemeClr val="tx1"/>
                </a:solidFill>
              </a:rPr>
              <a:t> (2017) a été le premier ouragan de l'Atlantique Est à atteindre l'Irlande.</a:t>
            </a:r>
          </a:p>
          <a:p>
            <a:r>
              <a:rPr lang="fr-FR" sz="2400" dirty="0">
                <a:solidFill>
                  <a:schemeClr val="tx1"/>
                </a:solidFill>
              </a:rPr>
              <a:t>La tempête Leslie  (2018) a frappé une partie du Portugal et de l'Espagne.</a:t>
            </a:r>
          </a:p>
          <a:p>
            <a:endParaRPr lang="fr-CH" dirty="0"/>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5</a:t>
            </a:fld>
            <a:endParaRPr lang="fr-CH"/>
          </a:p>
        </p:txBody>
      </p:sp>
      <p:sp>
        <p:nvSpPr>
          <p:cNvPr id="5" name="Textfeld 4"/>
          <p:cNvSpPr txBox="1"/>
          <p:nvPr/>
        </p:nvSpPr>
        <p:spPr>
          <a:xfrm rot="16200000">
            <a:off x="10236958" y="4294658"/>
            <a:ext cx="3752850" cy="230832"/>
          </a:xfrm>
          <a:prstGeom prst="rect">
            <a:avLst/>
          </a:prstGeom>
          <a:noFill/>
        </p:spPr>
        <p:txBody>
          <a:bodyPr wrap="square" rtlCol="0">
            <a:spAutoFit/>
          </a:bodyPr>
          <a:lstStyle/>
          <a:p>
            <a:r>
              <a:rPr lang="de-DE" sz="900" dirty="0"/>
              <a:t>Pixabay_240_F_222953862_2fmjlM3LKq4tTk4m48SFHmUdkv8gETc7</a:t>
            </a:r>
            <a:endParaRPr lang="de-AT" sz="900" dirty="0"/>
          </a:p>
        </p:txBody>
      </p:sp>
      <p:sp>
        <p:nvSpPr>
          <p:cNvPr id="9" name="Textfeld 8"/>
          <p:cNvSpPr txBox="1"/>
          <p:nvPr/>
        </p:nvSpPr>
        <p:spPr>
          <a:xfrm>
            <a:off x="6489804" y="5923379"/>
            <a:ext cx="5044971" cy="369332"/>
          </a:xfrm>
          <a:prstGeom prst="rect">
            <a:avLst/>
          </a:prstGeom>
          <a:noFill/>
        </p:spPr>
        <p:txBody>
          <a:bodyPr wrap="none" rtlCol="0">
            <a:spAutoFit/>
          </a:bodyPr>
          <a:lstStyle/>
          <a:p>
            <a:r>
              <a:rPr lang="fr-CH" dirty="0"/>
              <a:t>Source: EC, 28.11.2018, COM  (2018) 773 final</a:t>
            </a:r>
            <a:endParaRPr lang="de-AT" dirty="0"/>
          </a:p>
        </p:txBody>
      </p:sp>
    </p:spTree>
    <p:extLst>
      <p:ext uri="{BB962C8B-B14F-4D97-AF65-F5344CB8AC3E}">
        <p14:creationId xmlns:p14="http://schemas.microsoft.com/office/powerpoint/2010/main" val="9609986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5706" y="20039"/>
            <a:ext cx="10999235" cy="1146176"/>
          </a:xfrm>
        </p:spPr>
        <p:txBody>
          <a:bodyPr>
            <a:normAutofit fontScale="90000"/>
          </a:bodyPr>
          <a:lstStyle/>
          <a:p>
            <a:r>
              <a:rPr lang="fr-FR" dirty="0"/>
              <a:t>Conséquences du changement climatique en Europe </a:t>
            </a:r>
            <a:br>
              <a:rPr lang="fr-FR" dirty="0"/>
            </a:br>
            <a:r>
              <a:rPr lang="fr-FR" dirty="0"/>
              <a:t>"Une action immédiate et décisive est primordiale pour le climat."</a:t>
            </a:r>
            <a:endParaRPr lang="en-US" dirty="0"/>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6</a:t>
            </a:fld>
            <a:endParaRPr lang="fr-CH"/>
          </a:p>
        </p:txBody>
      </p:sp>
      <p:sp>
        <p:nvSpPr>
          <p:cNvPr id="13" name="Textfeld 12"/>
          <p:cNvSpPr txBox="1"/>
          <p:nvPr/>
        </p:nvSpPr>
        <p:spPr>
          <a:xfrm>
            <a:off x="7715990" y="6180278"/>
            <a:ext cx="2674135" cy="261610"/>
          </a:xfrm>
          <a:prstGeom prst="rect">
            <a:avLst/>
          </a:prstGeom>
          <a:solidFill>
            <a:schemeClr val="bg1"/>
          </a:solidFill>
        </p:spPr>
        <p:txBody>
          <a:bodyPr wrap="square" rtlCol="0">
            <a:spAutoFit/>
          </a:bodyPr>
          <a:lstStyle/>
          <a:p>
            <a:r>
              <a:rPr lang="en-CA" sz="1050" dirty="0"/>
              <a:t>EC, 28.11.2018, COM  (2018) 773 final</a:t>
            </a:r>
            <a:endParaRPr lang="de-AT" sz="1400" dirty="0"/>
          </a:p>
        </p:txBody>
      </p:sp>
      <p:grpSp>
        <p:nvGrpSpPr>
          <p:cNvPr id="39" name="Groupe 38"/>
          <p:cNvGrpSpPr/>
          <p:nvPr/>
        </p:nvGrpSpPr>
        <p:grpSpPr>
          <a:xfrm>
            <a:off x="341376" y="1286015"/>
            <a:ext cx="11613793" cy="5059195"/>
            <a:chOff x="390144" y="1273823"/>
            <a:chExt cx="11613793" cy="5059195"/>
          </a:xfrm>
        </p:grpSpPr>
        <p:pic>
          <p:nvPicPr>
            <p:cNvPr id="6"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90144" y="1299222"/>
              <a:ext cx="5859007" cy="5033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0" name="Gerade Verbindung 9"/>
            <p:cNvCxnSpPr>
              <a:stCxn id="7" idx="7"/>
              <a:endCxn id="35" idx="1"/>
            </p:cNvCxnSpPr>
            <p:nvPr/>
          </p:nvCxnSpPr>
          <p:spPr>
            <a:xfrm flipV="1">
              <a:off x="2548533" y="2083823"/>
              <a:ext cx="3081290" cy="2597746"/>
            </a:xfrm>
            <a:prstGeom prst="line">
              <a:avLst/>
            </a:prstGeom>
            <a:noFill/>
            <a:ln w="19050">
              <a:solidFill>
                <a:schemeClr val="tx2"/>
              </a:solidFill>
              <a:miter lim="800000"/>
              <a:headEnd/>
              <a:tailEnd/>
            </a:ln>
            <a:extLst>
              <a:ext uri="{909E8E84-426E-40DD-AFC4-6F175D3DCCD1}">
                <a14:hiddenFill xmlns:a14="http://schemas.microsoft.com/office/drawing/2010/main">
                  <a:solidFill>
                    <a:schemeClr val="accent1"/>
                  </a:solidFill>
                </a14:hiddenFill>
              </a:ext>
            </a:extLst>
          </p:spPr>
          <p:style>
            <a:lnRef idx="1">
              <a:schemeClr val="accent1"/>
            </a:lnRef>
            <a:fillRef idx="0">
              <a:schemeClr val="accent1"/>
            </a:fillRef>
            <a:effectRef idx="0">
              <a:schemeClr val="accent1"/>
            </a:effectRef>
            <a:fontRef idx="minor">
              <a:schemeClr val="tx1"/>
            </a:fontRef>
          </p:style>
        </p:cxnSp>
        <p:cxnSp>
          <p:nvCxnSpPr>
            <p:cNvPr id="11" name="Gerade Verbindung 10"/>
            <p:cNvCxnSpPr>
              <a:stCxn id="7" idx="6"/>
              <a:endCxn id="32" idx="1"/>
            </p:cNvCxnSpPr>
            <p:nvPr/>
          </p:nvCxnSpPr>
          <p:spPr>
            <a:xfrm flipV="1">
              <a:off x="2624197" y="4545167"/>
              <a:ext cx="3769724" cy="267771"/>
            </a:xfrm>
            <a:prstGeom prst="line">
              <a:avLst/>
            </a:prstGeom>
            <a:noFill/>
            <a:ln w="19050">
              <a:solidFill>
                <a:schemeClr val="tx2"/>
              </a:solidFill>
              <a:miter lim="800000"/>
              <a:headEnd/>
              <a:tailEnd/>
            </a:ln>
            <a:extLst>
              <a:ext uri="{909E8E84-426E-40DD-AFC4-6F175D3DCCD1}">
                <a14:hiddenFill xmlns:a14="http://schemas.microsoft.com/office/drawing/2010/main">
                  <a:solidFill>
                    <a:schemeClr val="accent1"/>
                  </a:solidFill>
                </a14:hiddenFill>
              </a:ext>
            </a:extLst>
          </p:spPr>
          <p:style>
            <a:lnRef idx="1">
              <a:schemeClr val="accent1"/>
            </a:lnRef>
            <a:fillRef idx="0">
              <a:schemeClr val="accent1"/>
            </a:fillRef>
            <a:effectRef idx="0">
              <a:schemeClr val="accent1"/>
            </a:effectRef>
            <a:fontRef idx="minor">
              <a:schemeClr val="tx1"/>
            </a:fontRef>
          </p:style>
        </p:cxnSp>
        <p:sp>
          <p:nvSpPr>
            <p:cNvPr id="7" name="Ellipse 6"/>
            <p:cNvSpPr/>
            <p:nvPr/>
          </p:nvSpPr>
          <p:spPr>
            <a:xfrm>
              <a:off x="2107529" y="4627155"/>
              <a:ext cx="516668" cy="371565"/>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pSp>
          <p:nvGrpSpPr>
            <p:cNvPr id="31" name="Groupe 30"/>
            <p:cNvGrpSpPr/>
            <p:nvPr/>
          </p:nvGrpSpPr>
          <p:grpSpPr>
            <a:xfrm>
              <a:off x="6393921" y="3529504"/>
              <a:ext cx="5610016" cy="2031325"/>
              <a:chOff x="4585027" y="1194931"/>
              <a:chExt cx="5610016" cy="2031325"/>
            </a:xfrm>
          </p:grpSpPr>
          <p:sp>
            <p:nvSpPr>
              <p:cNvPr id="32" name="ZoneTexte 31"/>
              <p:cNvSpPr txBox="1"/>
              <p:nvPr/>
            </p:nvSpPr>
            <p:spPr>
              <a:xfrm>
                <a:off x="4585027" y="1194931"/>
                <a:ext cx="5610016" cy="2031325"/>
              </a:xfrm>
              <a:prstGeom prst="rect">
                <a:avLst/>
              </a:prstGeom>
              <a:solidFill>
                <a:schemeClr val="bg1">
                  <a:lumMod val="85000"/>
                </a:schemeClr>
              </a:solidFill>
            </p:spPr>
            <p:txBody>
              <a:bodyPr wrap="none" lIns="360000" rtlCol="0">
                <a:spAutoFit/>
              </a:bodyPr>
              <a:lstStyle/>
              <a:p>
                <a:r>
                  <a:rPr lang="fr-FR" sz="1400" b="1" dirty="0">
                    <a:solidFill>
                      <a:schemeClr val="tx1">
                        <a:lumMod val="75000"/>
                        <a:lumOff val="25000"/>
                      </a:schemeClr>
                    </a:solidFill>
                    <a:latin typeface="Calibri" panose="020F0502020204030204" pitchFamily="34" charset="0"/>
                  </a:rPr>
                  <a:t>Régions montagneuses</a:t>
                </a:r>
              </a:p>
              <a:p>
                <a:r>
                  <a:rPr lang="fr-FR" sz="1400" dirty="0">
                    <a:solidFill>
                      <a:schemeClr val="tx1">
                        <a:lumMod val="75000"/>
                        <a:lumOff val="25000"/>
                      </a:schemeClr>
                    </a:solidFill>
                    <a:latin typeface="Calibri" panose="020F0502020204030204" pitchFamily="34" charset="0"/>
                  </a:rPr>
                  <a:t>Augmentation des températures supérieure à la moyenne européenne</a:t>
                </a:r>
              </a:p>
              <a:p>
                <a:r>
                  <a:rPr lang="fr-FR" sz="1400" dirty="0">
                    <a:solidFill>
                      <a:schemeClr val="tx1">
                        <a:lumMod val="75000"/>
                        <a:lumOff val="25000"/>
                      </a:schemeClr>
                    </a:solidFill>
                    <a:latin typeface="Calibri" panose="020F0502020204030204" pitchFamily="34" charset="0"/>
                  </a:rPr>
                  <a:t>Fonte des glaciers</a:t>
                </a:r>
              </a:p>
              <a:p>
                <a:r>
                  <a:rPr lang="fr-FR" sz="1400" dirty="0">
                    <a:solidFill>
                      <a:schemeClr val="tx1">
                        <a:lumMod val="75000"/>
                        <a:lumOff val="25000"/>
                      </a:schemeClr>
                    </a:solidFill>
                    <a:latin typeface="Calibri" panose="020F0502020204030204" pitchFamily="34" charset="0"/>
                  </a:rPr>
                  <a:t>Migration en altitude des espèces animales et végétales</a:t>
                </a:r>
              </a:p>
              <a:p>
                <a:r>
                  <a:rPr lang="fr-FR" sz="1400" dirty="0">
                    <a:solidFill>
                      <a:schemeClr val="tx1">
                        <a:lumMod val="75000"/>
                        <a:lumOff val="25000"/>
                      </a:schemeClr>
                    </a:solidFill>
                    <a:latin typeface="Calibri" panose="020F0502020204030204" pitchFamily="34" charset="0"/>
                  </a:rPr>
                  <a:t>Risque accru d’extinction des espèces</a:t>
                </a:r>
              </a:p>
              <a:p>
                <a:r>
                  <a:rPr lang="fr-FR" sz="1400" dirty="0">
                    <a:solidFill>
                      <a:schemeClr val="tx1">
                        <a:lumMod val="75000"/>
                        <a:lumOff val="25000"/>
                      </a:schemeClr>
                    </a:solidFill>
                    <a:latin typeface="Calibri" panose="020F0502020204030204" pitchFamily="34" charset="0"/>
                  </a:rPr>
                  <a:t>Augmentation des parasites des essences forestières</a:t>
                </a:r>
              </a:p>
              <a:p>
                <a:r>
                  <a:rPr lang="fr-FR" sz="1400" dirty="0">
                    <a:solidFill>
                      <a:schemeClr val="tx1">
                        <a:lumMod val="75000"/>
                        <a:lumOff val="25000"/>
                      </a:schemeClr>
                    </a:solidFill>
                    <a:latin typeface="Calibri" panose="020F0502020204030204" pitchFamily="34" charset="0"/>
                  </a:rPr>
                  <a:t>Risque accru de chutes de roches et glissements de terrains</a:t>
                </a:r>
              </a:p>
              <a:p>
                <a:r>
                  <a:rPr lang="fr-FR" sz="1400" dirty="0">
                    <a:solidFill>
                      <a:schemeClr val="tx1">
                        <a:lumMod val="75000"/>
                        <a:lumOff val="25000"/>
                      </a:schemeClr>
                    </a:solidFill>
                    <a:latin typeface="Calibri" panose="020F0502020204030204" pitchFamily="34" charset="0"/>
                  </a:rPr>
                  <a:t>Affectation du potentiel hydro-électrique</a:t>
                </a:r>
              </a:p>
              <a:p>
                <a:r>
                  <a:rPr lang="fr-FR" sz="1400" dirty="0">
                    <a:solidFill>
                      <a:schemeClr val="tx1">
                        <a:lumMod val="75000"/>
                        <a:lumOff val="25000"/>
                      </a:schemeClr>
                    </a:solidFill>
                    <a:latin typeface="Calibri" panose="020F0502020204030204" pitchFamily="34" charset="0"/>
                  </a:rPr>
                  <a:t>Baisse du tourisme dans les stations de ski</a:t>
                </a:r>
              </a:p>
            </p:txBody>
          </p:sp>
          <p:sp>
            <p:nvSpPr>
              <p:cNvPr id="33" name="Rectangle 32"/>
              <p:cNvSpPr/>
              <p:nvPr/>
            </p:nvSpPr>
            <p:spPr>
              <a:xfrm>
                <a:off x="4798140" y="1278009"/>
                <a:ext cx="50400" cy="1836000"/>
              </a:xfrm>
              <a:prstGeom prst="rect">
                <a:avLst/>
              </a:prstGeom>
              <a:solidFill>
                <a:srgbClr val="956DAB"/>
              </a:solidFill>
              <a:ln>
                <a:solidFill>
                  <a:srgbClr val="9F6A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a:p>
            </p:txBody>
          </p:sp>
        </p:grpSp>
        <p:grpSp>
          <p:nvGrpSpPr>
            <p:cNvPr id="34" name="Groupe 33"/>
            <p:cNvGrpSpPr/>
            <p:nvPr/>
          </p:nvGrpSpPr>
          <p:grpSpPr>
            <a:xfrm>
              <a:off x="5629823" y="1273823"/>
              <a:ext cx="4932000" cy="1620000"/>
              <a:chOff x="4569120" y="2743765"/>
              <a:chExt cx="4932000" cy="1620000"/>
            </a:xfrm>
          </p:grpSpPr>
          <p:sp>
            <p:nvSpPr>
              <p:cNvPr id="35" name="ZoneTexte 34"/>
              <p:cNvSpPr txBox="1"/>
              <p:nvPr/>
            </p:nvSpPr>
            <p:spPr>
              <a:xfrm>
                <a:off x="4569120" y="2743765"/>
                <a:ext cx="4932000" cy="1620000"/>
              </a:xfrm>
              <a:prstGeom prst="rect">
                <a:avLst/>
              </a:prstGeom>
              <a:solidFill>
                <a:schemeClr val="bg1">
                  <a:lumMod val="85000"/>
                </a:schemeClr>
              </a:solidFill>
            </p:spPr>
            <p:txBody>
              <a:bodyPr wrap="square" lIns="360000" rtlCol="0">
                <a:spAutoFit/>
              </a:bodyPr>
              <a:lstStyle/>
              <a:p>
                <a:r>
                  <a:rPr lang="fr-FR" sz="1400" b="1" dirty="0">
                    <a:solidFill>
                      <a:schemeClr val="tx1">
                        <a:lumMod val="75000"/>
                        <a:lumOff val="25000"/>
                      </a:schemeClr>
                    </a:solidFill>
                    <a:latin typeface="Calibri" panose="020F0502020204030204" pitchFamily="34" charset="0"/>
                  </a:rPr>
                  <a:t>Régions continentales</a:t>
                </a:r>
              </a:p>
              <a:p>
                <a:r>
                  <a:rPr lang="fr-FR" sz="1400" dirty="0">
                    <a:solidFill>
                      <a:schemeClr val="tx1">
                        <a:lumMod val="75000"/>
                        <a:lumOff val="25000"/>
                      </a:schemeClr>
                    </a:solidFill>
                    <a:latin typeface="Calibri" panose="020F0502020204030204" pitchFamily="34" charset="0"/>
                  </a:rPr>
                  <a:t>Augmentation des épisodes de chaleur extrême</a:t>
                </a:r>
              </a:p>
              <a:p>
                <a:r>
                  <a:rPr lang="fr-FR" sz="1400" dirty="0">
                    <a:solidFill>
                      <a:schemeClr val="tx1">
                        <a:lumMod val="75000"/>
                        <a:lumOff val="25000"/>
                      </a:schemeClr>
                    </a:solidFill>
                    <a:latin typeface="Calibri" panose="020F0502020204030204" pitchFamily="34" charset="0"/>
                  </a:rPr>
                  <a:t>Baisse des précipitation estivales</a:t>
                </a:r>
              </a:p>
              <a:p>
                <a:r>
                  <a:rPr lang="fr-FR" sz="1400" dirty="0">
                    <a:solidFill>
                      <a:schemeClr val="tx1">
                        <a:lumMod val="75000"/>
                        <a:lumOff val="25000"/>
                      </a:schemeClr>
                    </a:solidFill>
                    <a:latin typeface="Calibri" panose="020F0502020204030204" pitchFamily="34" charset="0"/>
                  </a:rPr>
                  <a:t>Risque accru d’inondations</a:t>
                </a:r>
              </a:p>
              <a:p>
                <a:r>
                  <a:rPr lang="fr-FR" sz="1400" dirty="0">
                    <a:solidFill>
                      <a:schemeClr val="tx1">
                        <a:lumMod val="75000"/>
                        <a:lumOff val="25000"/>
                      </a:schemeClr>
                    </a:solidFill>
                    <a:latin typeface="Calibri" panose="020F0502020204030204" pitchFamily="34" charset="0"/>
                  </a:rPr>
                  <a:t>Risque accru des feux de forêts</a:t>
                </a:r>
              </a:p>
              <a:p>
                <a:r>
                  <a:rPr lang="fr-FR" sz="1400" dirty="0">
                    <a:solidFill>
                      <a:schemeClr val="tx1">
                        <a:lumMod val="75000"/>
                        <a:lumOff val="25000"/>
                      </a:schemeClr>
                    </a:solidFill>
                    <a:latin typeface="Calibri" panose="020F0502020204030204" pitchFamily="34" charset="0"/>
                  </a:rPr>
                  <a:t>Baisse de la valeur économique des forêts</a:t>
                </a:r>
              </a:p>
              <a:p>
                <a:r>
                  <a:rPr lang="fr-FR" sz="1400" dirty="0">
                    <a:solidFill>
                      <a:schemeClr val="tx1">
                        <a:lumMod val="75000"/>
                        <a:lumOff val="25000"/>
                      </a:schemeClr>
                    </a:solidFill>
                    <a:latin typeface="Calibri" panose="020F0502020204030204" pitchFamily="34" charset="0"/>
                  </a:rPr>
                  <a:t>Augmentation de la demande en énergie pour la climatisation</a:t>
                </a:r>
              </a:p>
            </p:txBody>
          </p:sp>
          <p:sp>
            <p:nvSpPr>
              <p:cNvPr id="36" name="Rectangle 35"/>
              <p:cNvSpPr/>
              <p:nvPr/>
            </p:nvSpPr>
            <p:spPr>
              <a:xfrm>
                <a:off x="4769767" y="2773428"/>
                <a:ext cx="51233" cy="1404000"/>
              </a:xfrm>
              <a:prstGeom prst="rect">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a:p>
            </p:txBody>
          </p:sp>
        </p:grpSp>
      </p:grpSp>
    </p:spTree>
    <p:extLst>
      <p:ext uri="{BB962C8B-B14F-4D97-AF65-F5344CB8AC3E}">
        <p14:creationId xmlns:p14="http://schemas.microsoft.com/office/powerpoint/2010/main" val="134498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de-AT" dirty="0"/>
              <a:t>Impacts </a:t>
            </a:r>
            <a:r>
              <a:rPr lang="de-AT" dirty="0" err="1"/>
              <a:t>sur</a:t>
            </a:r>
            <a:r>
              <a:rPr lang="de-AT" dirty="0"/>
              <a:t> le </a:t>
            </a:r>
            <a:r>
              <a:rPr lang="de-AT" dirty="0" err="1"/>
              <a:t>climat</a:t>
            </a:r>
            <a:endParaRPr lang="en-GB" dirty="0"/>
          </a:p>
        </p:txBody>
      </p:sp>
      <p:sp>
        <p:nvSpPr>
          <p:cNvPr id="3" name="Espace réservé du contenu 2"/>
          <p:cNvSpPr>
            <a:spLocks noGrp="1"/>
          </p:cNvSpPr>
          <p:nvPr>
            <p:ph idx="1"/>
          </p:nvPr>
        </p:nvSpPr>
        <p:spPr>
          <a:xfrm>
            <a:off x="717848" y="1271818"/>
            <a:ext cx="9969202" cy="4838082"/>
          </a:xfrm>
        </p:spPr>
        <p:txBody>
          <a:bodyPr>
            <a:normAutofit fontScale="92500" lnSpcReduction="10000"/>
          </a:bodyPr>
          <a:lstStyle/>
          <a:p>
            <a:pPr>
              <a:lnSpc>
                <a:spcPct val="100000"/>
              </a:lnSpc>
              <a:spcBef>
                <a:spcPts val="0"/>
              </a:spcBef>
            </a:pPr>
            <a:r>
              <a:rPr lang="fr-FR" dirty="0"/>
              <a:t>Le réchauffement planétaire d'origine humaine </a:t>
            </a:r>
          </a:p>
          <a:p>
            <a:pPr marL="263525" indent="-263525">
              <a:lnSpc>
                <a:spcPct val="100000"/>
              </a:lnSpc>
              <a:spcBef>
                <a:spcPts val="0"/>
              </a:spcBef>
              <a:buNone/>
            </a:pPr>
            <a:r>
              <a:rPr lang="fr-FR" dirty="0"/>
              <a:t>	a atteint +1°C par rapport aux niveaux </a:t>
            </a:r>
          </a:p>
          <a:p>
            <a:pPr marL="263525" indent="-263525">
              <a:lnSpc>
                <a:spcPct val="100000"/>
              </a:lnSpc>
              <a:spcBef>
                <a:spcPts val="0"/>
              </a:spcBef>
              <a:buNone/>
            </a:pPr>
            <a:r>
              <a:rPr lang="fr-FR" dirty="0"/>
              <a:t>	préindustriels et augmente d'environ 0,2°C </a:t>
            </a:r>
          </a:p>
          <a:p>
            <a:pPr marL="263525" indent="-263525">
              <a:lnSpc>
                <a:spcPct val="100000"/>
              </a:lnSpc>
              <a:spcBef>
                <a:spcPts val="0"/>
              </a:spcBef>
              <a:buNone/>
            </a:pPr>
            <a:r>
              <a:rPr lang="fr-FR" dirty="0"/>
              <a:t>	par décennie.</a:t>
            </a:r>
          </a:p>
          <a:p>
            <a:r>
              <a:rPr lang="fr-FR" dirty="0"/>
              <a:t>Sans un renforcement de l'action internationale pour le climat, la température pourrait atteindre + 2°C peu après 2060.</a:t>
            </a:r>
          </a:p>
          <a:p>
            <a:r>
              <a:rPr lang="fr-FR" dirty="0"/>
              <a:t>Le Groupe d'experts Intergouvernemental sur l‘Evolution du Climat (GIEC) confirme que le monde doit contenir la hausse de température inférieur à 1,5 °C pour réduire la probabilité de phénomènes météorologiques extrêmes.</a:t>
            </a:r>
          </a:p>
          <a:p>
            <a:r>
              <a:rPr lang="fr-FR" dirty="0"/>
              <a:t>Par conséquent, l’objectif de zéro émission de CO</a:t>
            </a:r>
            <a:r>
              <a:rPr lang="fr-FR" baseline="-25000" dirty="0"/>
              <a:t>2</a:t>
            </a:r>
            <a:r>
              <a:rPr lang="fr-FR" dirty="0"/>
              <a:t> vers 2050 doit être maintenu.</a:t>
            </a:r>
          </a:p>
          <a:p>
            <a:endParaRPr lang="fr-CH" dirty="0"/>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7</a:t>
            </a:fld>
            <a:endParaRPr lang="fr-CH"/>
          </a:p>
        </p:txBody>
      </p:sp>
      <p:sp>
        <p:nvSpPr>
          <p:cNvPr id="5" name="Textfeld 4"/>
          <p:cNvSpPr txBox="1"/>
          <p:nvPr/>
        </p:nvSpPr>
        <p:spPr>
          <a:xfrm>
            <a:off x="6614160" y="5925234"/>
            <a:ext cx="5044971" cy="369332"/>
          </a:xfrm>
          <a:prstGeom prst="rect">
            <a:avLst/>
          </a:prstGeom>
          <a:noFill/>
        </p:spPr>
        <p:txBody>
          <a:bodyPr wrap="none" rtlCol="0">
            <a:spAutoFit/>
          </a:bodyPr>
          <a:lstStyle/>
          <a:p>
            <a:r>
              <a:rPr lang="fr-CH" dirty="0"/>
              <a:t>Source: EC, 28.11.2018, COM  (2018) 773 final</a:t>
            </a:r>
            <a:endParaRPr lang="de-AT" dirty="0"/>
          </a:p>
        </p:txBody>
      </p:sp>
      <p:pic>
        <p:nvPicPr>
          <p:cNvPr id="2052" name="Picture 4" descr="G:\_2017\17.075_IMPAWATT\4_WP2_Energy Efficiency\Task 2.1 Energy Efficiency for Industry\bildarchiv\Bild_thermometer-3579034__480_pixaba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71435" y="1041394"/>
            <a:ext cx="2571265" cy="1704755"/>
          </a:xfrm>
          <a:prstGeom prst="rect">
            <a:avLst/>
          </a:prstGeom>
          <a:noFill/>
          <a:extLst>
            <a:ext uri="{909E8E84-426E-40DD-AFC4-6F175D3DCCD1}">
              <a14:hiddenFill xmlns:a14="http://schemas.microsoft.com/office/drawing/2010/main">
                <a:solidFill>
                  <a:srgbClr val="FFFFFF"/>
                </a:solidFill>
              </a14:hiddenFill>
            </a:ext>
          </a:extLst>
        </p:spPr>
      </p:pic>
      <p:sp>
        <p:nvSpPr>
          <p:cNvPr id="9" name="Textfeld 8"/>
          <p:cNvSpPr txBox="1"/>
          <p:nvPr/>
        </p:nvSpPr>
        <p:spPr>
          <a:xfrm rot="16200000">
            <a:off x="10194286" y="4299520"/>
            <a:ext cx="3752850" cy="230832"/>
          </a:xfrm>
          <a:prstGeom prst="rect">
            <a:avLst/>
          </a:prstGeom>
          <a:noFill/>
        </p:spPr>
        <p:txBody>
          <a:bodyPr wrap="square" rtlCol="0">
            <a:spAutoFit/>
          </a:bodyPr>
          <a:lstStyle/>
          <a:p>
            <a:r>
              <a:rPr lang="de-DE" sz="900" dirty="0"/>
              <a:t>Pixabay_thermometer-3579034__480_</a:t>
            </a:r>
            <a:endParaRPr lang="de-AT" sz="900" dirty="0"/>
          </a:p>
        </p:txBody>
      </p:sp>
    </p:spTree>
    <p:extLst>
      <p:ext uri="{BB962C8B-B14F-4D97-AF65-F5344CB8AC3E}">
        <p14:creationId xmlns:p14="http://schemas.microsoft.com/office/powerpoint/2010/main" val="960998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err="1"/>
              <a:t>Conséquences</a:t>
            </a:r>
            <a:r>
              <a:rPr lang="de-AT" dirty="0"/>
              <a:t> du </a:t>
            </a:r>
            <a:r>
              <a:rPr lang="de-AT" dirty="0" err="1"/>
              <a:t>changement</a:t>
            </a:r>
            <a:r>
              <a:rPr lang="de-AT" dirty="0"/>
              <a:t> </a:t>
            </a:r>
            <a:r>
              <a:rPr lang="de-AT" dirty="0" err="1"/>
              <a:t>climatique</a:t>
            </a: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8</a:t>
            </a:fld>
            <a:endParaRPr lang="fr-CH"/>
          </a:p>
        </p:txBody>
      </p:sp>
      <p:sp>
        <p:nvSpPr>
          <p:cNvPr id="5" name="Textfeld 4"/>
          <p:cNvSpPr txBox="1"/>
          <p:nvPr/>
        </p:nvSpPr>
        <p:spPr>
          <a:xfrm>
            <a:off x="552450" y="6172200"/>
            <a:ext cx="10820400" cy="369332"/>
          </a:xfrm>
          <a:prstGeom prst="rect">
            <a:avLst/>
          </a:prstGeom>
          <a:noFill/>
        </p:spPr>
        <p:txBody>
          <a:bodyPr wrap="square" rtlCol="0">
            <a:spAutoFit/>
          </a:bodyPr>
          <a:lstStyle/>
          <a:p>
            <a:r>
              <a:rPr lang="de-AT" dirty="0">
                <a:solidFill>
                  <a:schemeClr val="tx1">
                    <a:lumMod val="65000"/>
                    <a:lumOff val="35000"/>
                  </a:schemeClr>
                </a:solidFill>
              </a:rPr>
              <a:t>https://www.eea.europa.eu/data-and-maps/indicators/global-and-european-temperature-8/assessment</a:t>
            </a:r>
          </a:p>
        </p:txBody>
      </p:sp>
      <p:sp>
        <p:nvSpPr>
          <p:cNvPr id="6" name="Rechteck 5"/>
          <p:cNvSpPr/>
          <p:nvPr/>
        </p:nvSpPr>
        <p:spPr>
          <a:xfrm>
            <a:off x="819150" y="1005049"/>
            <a:ext cx="10553700" cy="1323439"/>
          </a:xfrm>
          <a:prstGeom prst="rect">
            <a:avLst/>
          </a:prstGeom>
        </p:spPr>
        <p:txBody>
          <a:bodyPr wrap="square">
            <a:spAutoFit/>
          </a:bodyPr>
          <a:lstStyle/>
          <a:p>
            <a:r>
              <a:rPr lang="fr-FR" sz="2000" dirty="0">
                <a:solidFill>
                  <a:schemeClr val="tx1">
                    <a:lumMod val="65000"/>
                    <a:lumOff val="35000"/>
                  </a:schemeClr>
                </a:solidFill>
              </a:rPr>
              <a:t>Selon l'Agence européenne pour l'environnement, la température annuelle moyenne de l'espace terrestre européen pour la dernière décennie (2008-2017) se situait entre 1,6°C et 1,7°C au-dessus du niveau préindustriel, ce qui en fait la décennie la plus chaude jamais enregistrée. </a:t>
            </a:r>
            <a:endParaRPr lang="de-AT" sz="2000" dirty="0">
              <a:solidFill>
                <a:schemeClr val="tx1">
                  <a:lumMod val="65000"/>
                  <a:lumOff val="35000"/>
                </a:schemeClr>
              </a:solidFill>
            </a:endParaRPr>
          </a:p>
        </p:txBody>
      </p:sp>
      <p:pic>
        <p:nvPicPr>
          <p:cNvPr id="12" name="Espace réservé du contenu 11">
            <a:extLst>
              <a:ext uri="{FF2B5EF4-FFF2-40B4-BE49-F238E27FC236}">
                <a16:creationId xmlns:a16="http://schemas.microsoft.com/office/drawing/2014/main" id="{04588A01-7AEE-490C-B265-5861A05CE4A0}"/>
              </a:ext>
            </a:extLst>
          </p:cNvPr>
          <p:cNvPicPr>
            <a:picLocks noGrp="1" noChangeAspect="1"/>
          </p:cNvPicPr>
          <p:nvPr>
            <p:ph idx="1"/>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41544" y="2191269"/>
            <a:ext cx="8453188" cy="3660286"/>
          </a:xfrm>
        </p:spPr>
      </p:pic>
      <p:sp>
        <p:nvSpPr>
          <p:cNvPr id="3" name="Textfeld 2"/>
          <p:cNvSpPr txBox="1"/>
          <p:nvPr/>
        </p:nvSpPr>
        <p:spPr>
          <a:xfrm>
            <a:off x="2228517" y="5787494"/>
            <a:ext cx="9283700" cy="369332"/>
          </a:xfrm>
          <a:prstGeom prst="rect">
            <a:avLst/>
          </a:prstGeom>
          <a:noFill/>
        </p:spPr>
        <p:txBody>
          <a:bodyPr wrap="square" rtlCol="0">
            <a:spAutoFit/>
          </a:bodyPr>
          <a:lstStyle/>
          <a:p>
            <a:r>
              <a:rPr lang="fr-FR" dirty="0">
                <a:solidFill>
                  <a:schemeClr val="tx1">
                    <a:lumMod val="65000"/>
                    <a:lumOff val="35000"/>
                  </a:schemeClr>
                </a:solidFill>
              </a:rPr>
              <a:t>Moyenne annuelle - moyenne mondiale de la température à la surface du globe</a:t>
            </a:r>
          </a:p>
        </p:txBody>
      </p:sp>
    </p:spTree>
    <p:extLst>
      <p:ext uri="{BB962C8B-B14F-4D97-AF65-F5344CB8AC3E}">
        <p14:creationId xmlns:p14="http://schemas.microsoft.com/office/powerpoint/2010/main" val="379584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err="1"/>
              <a:t>Conséquences</a:t>
            </a:r>
            <a:r>
              <a:rPr lang="de-AT" dirty="0"/>
              <a:t> du </a:t>
            </a:r>
            <a:r>
              <a:rPr lang="de-AT" dirty="0" err="1"/>
              <a:t>changement</a:t>
            </a:r>
            <a:r>
              <a:rPr lang="de-AT" dirty="0"/>
              <a:t> </a:t>
            </a:r>
            <a:r>
              <a:rPr lang="de-AT" dirty="0" err="1"/>
              <a:t>climatique</a:t>
            </a:r>
            <a:r>
              <a:rPr lang="de-AT" dirty="0"/>
              <a:t> en Suisse</a:t>
            </a:r>
          </a:p>
        </p:txBody>
      </p:sp>
      <p:sp>
        <p:nvSpPr>
          <p:cNvPr id="4" name="Foliennummernplatzhalter 3"/>
          <p:cNvSpPr>
            <a:spLocks noGrp="1"/>
          </p:cNvSpPr>
          <p:nvPr>
            <p:ph type="sldNum" sz="quarter" idx="12"/>
          </p:nvPr>
        </p:nvSpPr>
        <p:spPr/>
        <p:txBody>
          <a:bodyPr/>
          <a:lstStyle/>
          <a:p>
            <a:fld id="{EA29A727-5B0F-406F-A76C-7B93759A547D}" type="slidenum">
              <a:rPr lang="fr-CH" smtClean="0"/>
              <a:t>9</a:t>
            </a:fld>
            <a:endParaRPr lang="fr-CH"/>
          </a:p>
        </p:txBody>
      </p:sp>
      <p:sp>
        <p:nvSpPr>
          <p:cNvPr id="5" name="Textfeld 4"/>
          <p:cNvSpPr txBox="1"/>
          <p:nvPr/>
        </p:nvSpPr>
        <p:spPr>
          <a:xfrm>
            <a:off x="1956816" y="6038088"/>
            <a:ext cx="8278368" cy="461665"/>
          </a:xfrm>
          <a:prstGeom prst="rect">
            <a:avLst/>
          </a:prstGeom>
          <a:noFill/>
        </p:spPr>
        <p:txBody>
          <a:bodyPr wrap="square" rtlCol="0">
            <a:spAutoFit/>
          </a:bodyPr>
          <a:lstStyle/>
          <a:p>
            <a:r>
              <a:rPr lang="de-AT" sz="1200" dirty="0">
                <a:solidFill>
                  <a:schemeClr val="tx1">
                    <a:lumMod val="65000"/>
                    <a:lumOff val="35000"/>
                  </a:schemeClr>
                </a:solidFill>
              </a:rPr>
              <a:t>https://www.meteosuisse.admin.ch/home/climat/changement-climatique-suisse/evolution-de-la-temperature-et-des-precipitations.html?filters=ths200m0_swiss_year_1864-smoother</a:t>
            </a:r>
          </a:p>
        </p:txBody>
      </p:sp>
      <p:sp>
        <p:nvSpPr>
          <p:cNvPr id="6" name="Rechteck 5"/>
          <p:cNvSpPr/>
          <p:nvPr/>
        </p:nvSpPr>
        <p:spPr>
          <a:xfrm>
            <a:off x="416814" y="2082799"/>
            <a:ext cx="3545586" cy="2862322"/>
          </a:xfrm>
          <a:prstGeom prst="rect">
            <a:avLst/>
          </a:prstGeom>
        </p:spPr>
        <p:txBody>
          <a:bodyPr wrap="square">
            <a:spAutoFit/>
          </a:bodyPr>
          <a:lstStyle/>
          <a:p>
            <a:r>
              <a:rPr lang="fr-FR" sz="2000" dirty="0">
                <a:solidFill>
                  <a:schemeClr val="tx1">
                    <a:lumMod val="65000"/>
                    <a:lumOff val="35000"/>
                  </a:schemeClr>
                </a:solidFill>
              </a:rPr>
              <a:t>Selon </a:t>
            </a:r>
            <a:r>
              <a:rPr lang="fr-FR" sz="2000" dirty="0" err="1">
                <a:solidFill>
                  <a:schemeClr val="tx1">
                    <a:lumMod val="65000"/>
                    <a:lumOff val="35000"/>
                  </a:schemeClr>
                </a:solidFill>
              </a:rPr>
              <a:t>MétéoSuisse</a:t>
            </a:r>
            <a:r>
              <a:rPr lang="fr-FR" sz="2000" dirty="0">
                <a:solidFill>
                  <a:schemeClr val="tx1">
                    <a:lumMod val="65000"/>
                    <a:lumOff val="35000"/>
                  </a:schemeClr>
                </a:solidFill>
              </a:rPr>
              <a:t>, la température a nettement augmenté dans toutes les régions de Suisse depuis 1864. Les hausses les plus importantes ont été observées en hiver sur le Plateau et en été dans les Alpes. </a:t>
            </a:r>
            <a:endParaRPr lang="de-AT" sz="2000" dirty="0">
              <a:solidFill>
                <a:schemeClr val="tx1">
                  <a:lumMod val="65000"/>
                  <a:lumOff val="35000"/>
                </a:schemeClr>
              </a:solidFill>
            </a:endParaRPr>
          </a:p>
        </p:txBody>
      </p:sp>
      <p:pic>
        <p:nvPicPr>
          <p:cNvPr id="10" name="Espace réservé du contenu 9"/>
          <p:cNvPicPr>
            <a:picLocks noGrp="1" noChangeAspect="1"/>
          </p:cNvPicPr>
          <p:nvPr>
            <p:ph idx="1"/>
          </p:nvPr>
        </p:nvPicPr>
        <p:blipFill>
          <a:blip r:embed="rId3"/>
          <a:stretch>
            <a:fillRect/>
          </a:stretch>
        </p:blipFill>
        <p:spPr>
          <a:xfrm>
            <a:off x="4267199" y="1255800"/>
            <a:ext cx="7536147" cy="4516320"/>
          </a:xfrm>
          <a:prstGeom prst="rect">
            <a:avLst/>
          </a:prstGeom>
          <a:ln>
            <a:solidFill>
              <a:schemeClr val="tx1"/>
            </a:solidFill>
          </a:ln>
        </p:spPr>
      </p:pic>
    </p:spTree>
    <p:extLst>
      <p:ext uri="{BB962C8B-B14F-4D97-AF65-F5344CB8AC3E}">
        <p14:creationId xmlns:p14="http://schemas.microsoft.com/office/powerpoint/2010/main" val="186523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Dépendance aux importations énergétiques</a:t>
            </a:r>
          </a:p>
        </p:txBody>
      </p:sp>
      <p:sp>
        <p:nvSpPr>
          <p:cNvPr id="3" name="Espace réservé du contenu 2"/>
          <p:cNvSpPr>
            <a:spLocks noGrp="1"/>
          </p:cNvSpPr>
          <p:nvPr>
            <p:ph idx="1"/>
          </p:nvPr>
        </p:nvSpPr>
        <p:spPr>
          <a:xfrm>
            <a:off x="838201" y="1338882"/>
            <a:ext cx="9803129" cy="4574187"/>
          </a:xfrm>
        </p:spPr>
        <p:txBody>
          <a:bodyPr>
            <a:normAutofit fontScale="92500" lnSpcReduction="10000"/>
          </a:bodyPr>
          <a:lstStyle/>
          <a:p>
            <a:pPr>
              <a:lnSpc>
                <a:spcPct val="100000"/>
              </a:lnSpc>
              <a:spcBef>
                <a:spcPts val="0"/>
              </a:spcBef>
            </a:pPr>
            <a:r>
              <a:rPr lang="fr-FR" dirty="0"/>
              <a:t>La dépendance de l'Europe aux importations, </a:t>
            </a:r>
          </a:p>
          <a:p>
            <a:pPr marL="263525" indent="-263525">
              <a:lnSpc>
                <a:spcPct val="100000"/>
              </a:lnSpc>
              <a:spcBef>
                <a:spcPts val="0"/>
              </a:spcBef>
              <a:buNone/>
            </a:pPr>
            <a:r>
              <a:rPr lang="fr-FR" dirty="0"/>
              <a:t>	notamment de pétrole et de gaz, s'élève </a:t>
            </a:r>
          </a:p>
          <a:p>
            <a:pPr marL="263525" indent="-263525">
              <a:lnSpc>
                <a:spcPct val="100000"/>
              </a:lnSpc>
              <a:spcBef>
                <a:spcPts val="0"/>
              </a:spcBef>
              <a:buNone/>
            </a:pPr>
            <a:r>
              <a:rPr lang="fr-FR" dirty="0"/>
              <a:t>	aujourd'hui à environ 55%. </a:t>
            </a:r>
          </a:p>
          <a:p>
            <a:pPr marL="263525" indent="-263525">
              <a:lnSpc>
                <a:spcPct val="100000"/>
              </a:lnSpc>
              <a:spcBef>
                <a:spcPts val="0"/>
              </a:spcBef>
              <a:buNone/>
            </a:pPr>
            <a:endParaRPr lang="fr-FR" dirty="0"/>
          </a:p>
          <a:p>
            <a:pPr>
              <a:lnSpc>
                <a:spcPct val="100000"/>
              </a:lnSpc>
              <a:spcBef>
                <a:spcPts val="0"/>
              </a:spcBef>
            </a:pPr>
            <a:r>
              <a:rPr lang="fr-FR" dirty="0"/>
              <a:t>Aujourd’hui, l'UE dépense 266 milliards d'euros </a:t>
            </a:r>
          </a:p>
          <a:p>
            <a:pPr marL="182563" indent="-182563">
              <a:lnSpc>
                <a:spcPct val="100000"/>
              </a:lnSpc>
              <a:spcBef>
                <a:spcPts val="0"/>
              </a:spcBef>
              <a:buNone/>
            </a:pPr>
            <a:r>
              <a:rPr lang="fr-FR" dirty="0"/>
              <a:t>	pour les importations de combustibles fossiles.</a:t>
            </a:r>
          </a:p>
          <a:p>
            <a:pPr marL="182563" indent="-182563">
              <a:lnSpc>
                <a:spcPct val="100000"/>
              </a:lnSpc>
              <a:spcBef>
                <a:spcPts val="0"/>
              </a:spcBef>
              <a:buNone/>
            </a:pPr>
            <a:endParaRPr lang="en-US" dirty="0"/>
          </a:p>
          <a:p>
            <a:r>
              <a:rPr lang="fr-FR" dirty="0"/>
              <a:t>La transition vers une énergie propre (approvisionnement énergétique à partir de sources d'énergie renouvelables) ramènera la dépendance aux importations à 20 % en 2050 et aura un impact positif sur la position commerciale et géopolitique de l'UE.</a:t>
            </a:r>
          </a:p>
          <a:p>
            <a:endParaRPr lang="fr-CH" dirty="0"/>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10</a:t>
            </a:fld>
            <a:endParaRPr lang="fr-CH"/>
          </a:p>
        </p:txBody>
      </p:sp>
      <p:pic>
        <p:nvPicPr>
          <p:cNvPr id="3074" name="Picture 2" descr="G:\_2017\17.075_IMPAWATT\4_WP2_Energy Efficiency\Task 2.1 Energy Efficiency for Industry\bildarchiv\Bild_oil-3629119__480_pixaba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14859" y="1155702"/>
            <a:ext cx="2590125" cy="172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feld 4"/>
          <p:cNvSpPr txBox="1"/>
          <p:nvPr/>
        </p:nvSpPr>
        <p:spPr>
          <a:xfrm>
            <a:off x="6460013" y="5913069"/>
            <a:ext cx="5044971" cy="369332"/>
          </a:xfrm>
          <a:prstGeom prst="rect">
            <a:avLst/>
          </a:prstGeom>
          <a:noFill/>
        </p:spPr>
        <p:txBody>
          <a:bodyPr wrap="none" rtlCol="0">
            <a:spAutoFit/>
          </a:bodyPr>
          <a:lstStyle/>
          <a:p>
            <a:r>
              <a:rPr lang="en-US" dirty="0"/>
              <a:t>Source: EC, 28.11.2018, COM  (2018) 773 final</a:t>
            </a:r>
            <a:endParaRPr lang="de-AT" dirty="0"/>
          </a:p>
        </p:txBody>
      </p:sp>
      <p:sp>
        <p:nvSpPr>
          <p:cNvPr id="7" name="Textfeld 6"/>
          <p:cNvSpPr txBox="1"/>
          <p:nvPr/>
        </p:nvSpPr>
        <p:spPr>
          <a:xfrm rot="16200000">
            <a:off x="10194286" y="4299520"/>
            <a:ext cx="3752850" cy="230832"/>
          </a:xfrm>
          <a:prstGeom prst="rect">
            <a:avLst/>
          </a:prstGeom>
          <a:noFill/>
        </p:spPr>
        <p:txBody>
          <a:bodyPr wrap="square" rtlCol="0">
            <a:spAutoFit/>
          </a:bodyPr>
          <a:lstStyle/>
          <a:p>
            <a:r>
              <a:rPr lang="de-DE" sz="900" dirty="0"/>
              <a:t>Pixabay_oil-3629119__480_</a:t>
            </a:r>
            <a:endParaRPr lang="de-AT" sz="900" dirty="0"/>
          </a:p>
        </p:txBody>
      </p:sp>
    </p:spTree>
    <p:extLst>
      <p:ext uri="{BB962C8B-B14F-4D97-AF65-F5344CB8AC3E}">
        <p14:creationId xmlns:p14="http://schemas.microsoft.com/office/powerpoint/2010/main" val="9609986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Dépendance aux importations énergétiques - Suisse</a:t>
            </a:r>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11</a:t>
            </a:fld>
            <a:endParaRPr lang="fr-CH"/>
          </a:p>
        </p:txBody>
      </p:sp>
      <p:pic>
        <p:nvPicPr>
          <p:cNvPr id="3074" name="Picture 2" descr="G:\_2017\17.075_IMPAWATT\4_WP2_Energy Efficiency\Task 2.1 Energy Efficiency for Industry\bildarchiv\Bild_oil-3629119__480_pixaba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14859" y="1155702"/>
            <a:ext cx="2590125" cy="172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feld 4"/>
          <p:cNvSpPr txBox="1"/>
          <p:nvPr/>
        </p:nvSpPr>
        <p:spPr>
          <a:xfrm>
            <a:off x="985311" y="6152861"/>
            <a:ext cx="10221378" cy="276999"/>
          </a:xfrm>
          <a:prstGeom prst="rect">
            <a:avLst/>
          </a:prstGeom>
          <a:ln>
            <a:noFill/>
          </a:ln>
        </p:spPr>
        <p:txBody>
          <a:bodyPr wrap="square">
            <a:spAutoFit/>
          </a:bodyPr>
          <a:lstStyle>
            <a:defPPr>
              <a:defRPr lang="fr-FR"/>
            </a:defPPr>
            <a:lvl1pPr>
              <a:defRPr sz="1400" b="0">
                <a:solidFill>
                  <a:schemeClr val="tx1">
                    <a:lumMod val="65000"/>
                    <a:lumOff val="35000"/>
                  </a:schemeClr>
                </a:solidFill>
              </a:defRPr>
            </a:lvl1pPr>
          </a:lstStyle>
          <a:p>
            <a:pPr algn="ctr"/>
            <a:r>
              <a:rPr lang="en-US" sz="1200" dirty="0"/>
              <a:t>https://www.bfe.admin.ch/bfe/fr/home/approvisionnement/statistiques-et-geodonnees/statistiques-de-lenergie/statistique-globale-de-l-energie.html</a:t>
            </a:r>
            <a:endParaRPr lang="de-AT" sz="1200" dirty="0"/>
          </a:p>
        </p:txBody>
      </p:sp>
      <p:sp>
        <p:nvSpPr>
          <p:cNvPr id="7" name="Textfeld 6"/>
          <p:cNvSpPr txBox="1"/>
          <p:nvPr/>
        </p:nvSpPr>
        <p:spPr>
          <a:xfrm rot="16200000">
            <a:off x="10194286" y="4299520"/>
            <a:ext cx="3752850" cy="230832"/>
          </a:xfrm>
          <a:prstGeom prst="rect">
            <a:avLst/>
          </a:prstGeom>
          <a:noFill/>
        </p:spPr>
        <p:txBody>
          <a:bodyPr wrap="square" rtlCol="0">
            <a:spAutoFit/>
          </a:bodyPr>
          <a:lstStyle/>
          <a:p>
            <a:r>
              <a:rPr lang="de-DE" sz="900" dirty="0"/>
              <a:t>Pixabay_oil-3629119__480_</a:t>
            </a:r>
            <a:endParaRPr lang="de-AT" sz="900" dirty="0"/>
          </a:p>
        </p:txBody>
      </p:sp>
      <p:pic>
        <p:nvPicPr>
          <p:cNvPr id="8" name="Espace réservé du contenu 7"/>
          <p:cNvPicPr>
            <a:picLocks noGrp="1" noChangeAspect="1"/>
          </p:cNvPicPr>
          <p:nvPr>
            <p:ph idx="1"/>
          </p:nvPr>
        </p:nvPicPr>
        <p:blipFill>
          <a:blip r:embed="rId4"/>
          <a:stretch>
            <a:fillRect/>
          </a:stretch>
        </p:blipFill>
        <p:spPr>
          <a:xfrm>
            <a:off x="1171026" y="1074369"/>
            <a:ext cx="5886395" cy="4838700"/>
          </a:xfrm>
          <a:prstGeom prst="rect">
            <a:avLst/>
          </a:prstGeom>
        </p:spPr>
      </p:pic>
    </p:spTree>
    <p:extLst>
      <p:ext uri="{BB962C8B-B14F-4D97-AF65-F5344CB8AC3E}">
        <p14:creationId xmlns:p14="http://schemas.microsoft.com/office/powerpoint/2010/main" val="284284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Importance des </a:t>
            </a:r>
            <a:r>
              <a:rPr lang="en-GB" dirty="0" err="1"/>
              <a:t>coûts</a:t>
            </a:r>
            <a:r>
              <a:rPr lang="en-GB" dirty="0"/>
              <a:t> </a:t>
            </a:r>
            <a:r>
              <a:rPr lang="en-GB" dirty="0" err="1"/>
              <a:t>énergétiques</a:t>
            </a:r>
            <a:endParaRPr lang="en-GB" dirty="0"/>
          </a:p>
        </p:txBody>
      </p:sp>
      <p:sp>
        <p:nvSpPr>
          <p:cNvPr id="3" name="Espace réservé du contenu 2"/>
          <p:cNvSpPr>
            <a:spLocks noGrp="1"/>
          </p:cNvSpPr>
          <p:nvPr>
            <p:ph idx="1"/>
          </p:nvPr>
        </p:nvSpPr>
        <p:spPr>
          <a:xfrm>
            <a:off x="838200" y="1338882"/>
            <a:ext cx="10408920" cy="4838082"/>
          </a:xfrm>
        </p:spPr>
        <p:txBody>
          <a:bodyPr/>
          <a:lstStyle/>
          <a:p>
            <a:pPr marL="0" indent="0">
              <a:spcAft>
                <a:spcPts val="600"/>
              </a:spcAft>
              <a:buNone/>
            </a:pPr>
            <a:r>
              <a:rPr lang="fr-FR" b="1" dirty="0"/>
              <a:t>L'enquête IMPAWATT montre que:</a:t>
            </a:r>
          </a:p>
          <a:p>
            <a:pPr>
              <a:lnSpc>
                <a:spcPct val="100000"/>
              </a:lnSpc>
              <a:spcBef>
                <a:spcPts val="0"/>
              </a:spcBef>
            </a:pPr>
            <a:r>
              <a:rPr lang="fr-FR" dirty="0"/>
              <a:t>75% des entreprises considèrent que les coûts </a:t>
            </a:r>
          </a:p>
          <a:p>
            <a:pPr marL="182563" indent="-182563">
              <a:lnSpc>
                <a:spcPct val="100000"/>
              </a:lnSpc>
              <a:spcBef>
                <a:spcPts val="0"/>
              </a:spcBef>
              <a:buNone/>
            </a:pPr>
            <a:r>
              <a:rPr lang="fr-FR" dirty="0"/>
              <a:t>	énergétiques sont « un facteur à réduire </a:t>
            </a:r>
          </a:p>
          <a:p>
            <a:pPr marL="182563" indent="-182563">
              <a:lnSpc>
                <a:spcPct val="100000"/>
              </a:lnSpc>
              <a:spcBef>
                <a:spcPts val="0"/>
              </a:spcBef>
              <a:buNone/>
            </a:pPr>
            <a:r>
              <a:rPr lang="fr-FR" dirty="0"/>
              <a:t>	pour accroitre leur performance »</a:t>
            </a:r>
          </a:p>
          <a:p>
            <a:pPr>
              <a:spcAft>
                <a:spcPts val="600"/>
              </a:spcAft>
            </a:pPr>
            <a:r>
              <a:rPr lang="fr-FR" dirty="0"/>
              <a:t>Seulement 3% pensent que ce n'est pas primordial pour leur développement</a:t>
            </a:r>
          </a:p>
          <a:p>
            <a:pPr>
              <a:spcAft>
                <a:spcPts val="600"/>
              </a:spcAft>
            </a:pPr>
            <a:r>
              <a:rPr lang="fr-FR" dirty="0"/>
              <a:t>Mais plus de la moitié des entreprises participant à l'enquête ont un rapport coûts énergétiques/chiffre d'affaires annuel compris entre 1 et 5%. </a:t>
            </a:r>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12</a:t>
            </a:fld>
            <a:endParaRPr lang="fr-CH"/>
          </a:p>
        </p:txBody>
      </p:sp>
      <p:pic>
        <p:nvPicPr>
          <p:cNvPr id="2050" name="Picture 2" descr="P:\_2017\17.075_IMPAWATT\4_WP2_Energy Efficiency\Task 2.1 Energy Efficiency for Industry\bildarchiv\Bild_money___coins-1726618__480_pixaba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82821" y="1285089"/>
            <a:ext cx="2592000" cy="172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feld 5"/>
          <p:cNvSpPr txBox="1"/>
          <p:nvPr/>
        </p:nvSpPr>
        <p:spPr>
          <a:xfrm rot="16200000">
            <a:off x="10194286" y="4299520"/>
            <a:ext cx="3752850" cy="230832"/>
          </a:xfrm>
          <a:prstGeom prst="rect">
            <a:avLst/>
          </a:prstGeom>
          <a:noFill/>
        </p:spPr>
        <p:txBody>
          <a:bodyPr wrap="square" rtlCol="0">
            <a:spAutoFit/>
          </a:bodyPr>
          <a:lstStyle/>
          <a:p>
            <a:r>
              <a:rPr lang="de-DE" sz="900" dirty="0"/>
              <a:t>  </a:t>
            </a:r>
            <a:endParaRPr lang="de-AT" sz="900" dirty="0"/>
          </a:p>
        </p:txBody>
      </p:sp>
      <p:sp>
        <p:nvSpPr>
          <p:cNvPr id="8" name="Rechteck 7"/>
          <p:cNvSpPr/>
          <p:nvPr/>
        </p:nvSpPr>
        <p:spPr>
          <a:xfrm rot="16200000">
            <a:off x="10454399" y="4586837"/>
            <a:ext cx="3257707" cy="230832"/>
          </a:xfrm>
          <a:prstGeom prst="rect">
            <a:avLst/>
          </a:prstGeom>
        </p:spPr>
        <p:txBody>
          <a:bodyPr wrap="square">
            <a:spAutoFit/>
          </a:bodyPr>
          <a:lstStyle/>
          <a:p>
            <a:pPr lvl="0"/>
            <a:r>
              <a:rPr lang="de-AT" sz="900" dirty="0">
                <a:solidFill>
                  <a:prstClr val="black"/>
                </a:solidFill>
              </a:rPr>
              <a:t>pixabay_coins-1726618__480</a:t>
            </a:r>
          </a:p>
        </p:txBody>
      </p:sp>
    </p:spTree>
    <p:extLst>
      <p:ext uri="{BB962C8B-B14F-4D97-AF65-F5344CB8AC3E}">
        <p14:creationId xmlns:p14="http://schemas.microsoft.com/office/powerpoint/2010/main" val="960998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Volatilité des prix - exemple du prix spot du pétrole brut </a:t>
            </a:r>
            <a:endParaRPr lang="en-GB" dirty="0"/>
          </a:p>
        </p:txBody>
      </p:sp>
      <p:sp>
        <p:nvSpPr>
          <p:cNvPr id="3" name="Inhaltsplatzhalter 2"/>
          <p:cNvSpPr>
            <a:spLocks noGrp="1"/>
          </p:cNvSpPr>
          <p:nvPr>
            <p:ph idx="1"/>
          </p:nvPr>
        </p:nvSpPr>
        <p:spPr>
          <a:xfrm>
            <a:off x="838200" y="1338882"/>
            <a:ext cx="10515600" cy="4664853"/>
          </a:xfrm>
        </p:spPr>
        <p:txBody>
          <a:bodyPr/>
          <a:lstStyle/>
          <a:p>
            <a:pPr marL="0" indent="0">
              <a:buNone/>
            </a:pPr>
            <a:r>
              <a:rPr lang="fr-FR" dirty="0"/>
              <a:t>Prix spot du Brent en Europe FOB</a:t>
            </a: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13</a:t>
            </a:fld>
            <a:endParaRPr lang="fr-CH"/>
          </a:p>
        </p:txBody>
      </p:sp>
      <p:sp>
        <p:nvSpPr>
          <p:cNvPr id="6" name="Textfeld 5"/>
          <p:cNvSpPr txBox="1"/>
          <p:nvPr/>
        </p:nvSpPr>
        <p:spPr>
          <a:xfrm>
            <a:off x="5673755" y="6003735"/>
            <a:ext cx="5854670" cy="369332"/>
          </a:xfrm>
          <a:prstGeom prst="rect">
            <a:avLst/>
          </a:prstGeom>
          <a:noFill/>
        </p:spPr>
        <p:txBody>
          <a:bodyPr wrap="square" rtlCol="0">
            <a:spAutoFit/>
          </a:bodyPr>
          <a:lstStyle/>
          <a:p>
            <a:r>
              <a:rPr lang="de-AT" dirty="0">
                <a:hlinkClick r:id="rId3"/>
              </a:rPr>
              <a:t>https://www.eia.gov/dnav/pet/hist/rbrteD.htm</a:t>
            </a:r>
            <a:r>
              <a:rPr lang="de-AT" dirty="0"/>
              <a:t>, 21.2.2019</a:t>
            </a:r>
          </a:p>
        </p:txBody>
      </p:sp>
      <p:pic>
        <p:nvPicPr>
          <p:cNvPr id="8" name="Graphique 7">
            <a:extLst>
              <a:ext uri="{FF2B5EF4-FFF2-40B4-BE49-F238E27FC236}">
                <a16:creationId xmlns:a16="http://schemas.microsoft.com/office/drawing/2014/main" id="{3DAF0856-8462-4EF3-999D-41675AA43B2C}"/>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858545" y="1855715"/>
            <a:ext cx="8640510" cy="3769634"/>
          </a:xfrm>
          <a:prstGeom prst="rect">
            <a:avLst/>
          </a:prstGeom>
        </p:spPr>
      </p:pic>
      <p:sp>
        <p:nvSpPr>
          <p:cNvPr id="9" name="ZoneTexte 8">
            <a:extLst>
              <a:ext uri="{FF2B5EF4-FFF2-40B4-BE49-F238E27FC236}">
                <a16:creationId xmlns:a16="http://schemas.microsoft.com/office/drawing/2014/main" id="{DBF4384C-0447-4DFB-8AE2-B1C998D8A5A4}"/>
              </a:ext>
            </a:extLst>
          </p:cNvPr>
          <p:cNvSpPr txBox="1"/>
          <p:nvPr/>
        </p:nvSpPr>
        <p:spPr>
          <a:xfrm rot="16200000">
            <a:off x="763231" y="3244334"/>
            <a:ext cx="2057400" cy="369332"/>
          </a:xfrm>
          <a:prstGeom prst="rect">
            <a:avLst/>
          </a:prstGeom>
          <a:noFill/>
        </p:spPr>
        <p:txBody>
          <a:bodyPr wrap="square" rtlCol="0">
            <a:spAutoFit/>
          </a:bodyPr>
          <a:lstStyle/>
          <a:p>
            <a:r>
              <a:rPr lang="en-US" dirty="0"/>
              <a:t>Dollars per Barrel</a:t>
            </a:r>
            <a:endParaRPr lang="fr-CH" dirty="0"/>
          </a:p>
        </p:txBody>
      </p:sp>
    </p:spTree>
    <p:extLst>
      <p:ext uri="{BB962C8B-B14F-4D97-AF65-F5344CB8AC3E}">
        <p14:creationId xmlns:p14="http://schemas.microsoft.com/office/powerpoint/2010/main" val="360115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Objectifs énergétiques d’ici 2030</a:t>
            </a:r>
            <a:endParaRPr lang="en-GB" dirty="0"/>
          </a:p>
        </p:txBody>
      </p:sp>
      <p:sp>
        <p:nvSpPr>
          <p:cNvPr id="3" name="Espace réservé du contenu 2"/>
          <p:cNvSpPr>
            <a:spLocks noGrp="1"/>
          </p:cNvSpPr>
          <p:nvPr>
            <p:ph idx="1"/>
          </p:nvPr>
        </p:nvSpPr>
        <p:spPr>
          <a:xfrm>
            <a:off x="838200" y="1338882"/>
            <a:ext cx="10515600" cy="3924780"/>
          </a:xfrm>
        </p:spPr>
        <p:txBody>
          <a:bodyPr>
            <a:normAutofit lnSpcReduction="10000"/>
          </a:bodyPr>
          <a:lstStyle/>
          <a:p>
            <a:r>
              <a:rPr lang="fr-FR" dirty="0"/>
              <a:t>Réduction d'au moins 40 % des émissions de gaz à effet de serre (par rapport aux niveaux de 1990)</a:t>
            </a:r>
          </a:p>
          <a:p>
            <a:r>
              <a:rPr lang="fr-FR" dirty="0"/>
              <a:t>Résolutions du Parlement européen du 25/10/2018 : réduction de 55 % des émissions de gaz à effet de serre d'ici 2030, et objectif zéro émission en 2050</a:t>
            </a:r>
          </a:p>
          <a:p>
            <a:r>
              <a:rPr lang="fr-FR" dirty="0"/>
              <a:t>Améliorer l'efficacité énergétique de l'UE d'au moins 32,5 % (par rapport au statu quo)</a:t>
            </a:r>
          </a:p>
          <a:p>
            <a:r>
              <a:rPr lang="fr-FR" dirty="0"/>
              <a:t>Augmenter la part des énergies renouvelables à au moins 32 % de la consommation finale d'énergie de l'UE</a:t>
            </a:r>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14</a:t>
            </a:fld>
            <a:endParaRPr lang="fr-CH"/>
          </a:p>
        </p:txBody>
      </p:sp>
      <p:sp>
        <p:nvSpPr>
          <p:cNvPr id="5" name="Textfeld 4"/>
          <p:cNvSpPr txBox="1"/>
          <p:nvPr/>
        </p:nvSpPr>
        <p:spPr>
          <a:xfrm>
            <a:off x="6466361" y="5936218"/>
            <a:ext cx="5044971" cy="369332"/>
          </a:xfrm>
          <a:prstGeom prst="rect">
            <a:avLst/>
          </a:prstGeom>
          <a:noFill/>
        </p:spPr>
        <p:txBody>
          <a:bodyPr wrap="none" rtlCol="0">
            <a:spAutoFit/>
          </a:bodyPr>
          <a:lstStyle/>
          <a:p>
            <a:r>
              <a:rPr lang="en-US" dirty="0"/>
              <a:t>Source: EC, 28.11.2018, COM (2018) 773 final</a:t>
            </a:r>
            <a:endParaRPr lang="de-AT" dirty="0"/>
          </a:p>
        </p:txBody>
      </p:sp>
    </p:spTree>
    <p:extLst>
      <p:ext uri="{BB962C8B-B14F-4D97-AF65-F5344CB8AC3E}">
        <p14:creationId xmlns:p14="http://schemas.microsoft.com/office/powerpoint/2010/main" val="1216926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01624" y="0"/>
            <a:ext cx="10515600" cy="1146176"/>
          </a:xfrm>
        </p:spPr>
        <p:txBody>
          <a:bodyPr/>
          <a:lstStyle/>
          <a:p>
            <a:r>
              <a:rPr lang="fr-FR" dirty="0"/>
              <a:t>Suisse: stratégie énergétique 2050 et nouvelle loi sur l’énergie</a:t>
            </a:r>
            <a:endParaRPr lang="en-GB" dirty="0"/>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15</a:t>
            </a:fld>
            <a:endParaRPr lang="fr-CH"/>
          </a:p>
        </p:txBody>
      </p:sp>
      <p:sp>
        <p:nvSpPr>
          <p:cNvPr id="5" name="Textfeld 4"/>
          <p:cNvSpPr txBox="1"/>
          <p:nvPr/>
        </p:nvSpPr>
        <p:spPr>
          <a:xfrm>
            <a:off x="2635934" y="5961573"/>
            <a:ext cx="6920132" cy="461665"/>
          </a:xfrm>
          <a:prstGeom prst="rect">
            <a:avLst/>
          </a:prstGeom>
          <a:ln>
            <a:noFill/>
          </a:ln>
        </p:spPr>
        <p:txBody>
          <a:bodyPr wrap="square">
            <a:spAutoFit/>
          </a:bodyPr>
          <a:lstStyle>
            <a:defPPr>
              <a:defRPr lang="fr-FR"/>
            </a:defPPr>
            <a:lvl1pPr>
              <a:defRPr sz="2000" b="1">
                <a:solidFill>
                  <a:schemeClr val="tx1">
                    <a:lumMod val="65000"/>
                    <a:lumOff val="35000"/>
                  </a:schemeClr>
                </a:solidFill>
              </a:defRPr>
            </a:lvl1pPr>
          </a:lstStyle>
          <a:p>
            <a:pPr algn="ctr"/>
            <a:r>
              <a:rPr lang="fr-FR" sz="1200" b="0" dirty="0"/>
              <a:t>La stratégie énergétique 2050 après l'entrée en vigueur de la nouvelle loi sur l'énergie</a:t>
            </a:r>
          </a:p>
          <a:p>
            <a:pPr algn="ctr"/>
            <a:r>
              <a:rPr lang="de-AT" sz="1200" b="0" dirty="0"/>
              <a:t>https://www.bfe.admin.ch/bfe/fr/home/politik/energiestrategie-2050.html</a:t>
            </a:r>
          </a:p>
        </p:txBody>
      </p:sp>
      <p:pic>
        <p:nvPicPr>
          <p:cNvPr id="9" name="Espace réservé du contenu 8"/>
          <p:cNvPicPr>
            <a:picLocks noGrp="1" noChangeAspect="1"/>
          </p:cNvPicPr>
          <p:nvPr>
            <p:ph idx="1"/>
          </p:nvPr>
        </p:nvPicPr>
        <p:blipFill>
          <a:blip r:embed="rId3"/>
          <a:stretch>
            <a:fillRect/>
          </a:stretch>
        </p:blipFill>
        <p:spPr>
          <a:xfrm>
            <a:off x="181927" y="1462024"/>
            <a:ext cx="7837361" cy="3615893"/>
          </a:xfrm>
          <a:prstGeom prst="rect">
            <a:avLst/>
          </a:prstGeom>
          <a:ln>
            <a:solidFill>
              <a:schemeClr val="tx1">
                <a:lumMod val="75000"/>
                <a:lumOff val="25000"/>
              </a:schemeClr>
            </a:solidFill>
          </a:ln>
        </p:spPr>
      </p:pic>
      <p:sp>
        <p:nvSpPr>
          <p:cNvPr id="12" name="ZoneTexte 11"/>
          <p:cNvSpPr txBox="1"/>
          <p:nvPr/>
        </p:nvSpPr>
        <p:spPr>
          <a:xfrm>
            <a:off x="8230108" y="1377144"/>
            <a:ext cx="3681984" cy="3785652"/>
          </a:xfrm>
          <a:prstGeom prst="rect">
            <a:avLst/>
          </a:prstGeom>
          <a:ln>
            <a:solidFill>
              <a:schemeClr val="tx1">
                <a:lumMod val="75000"/>
                <a:lumOff val="25000"/>
              </a:schemeClr>
            </a:solidFill>
          </a:ln>
        </p:spPr>
        <p:txBody>
          <a:bodyPr wrap="square">
            <a:spAutoFit/>
          </a:bodyPr>
          <a:lstStyle>
            <a:defPPr>
              <a:defRPr lang="fr-FR"/>
            </a:defPPr>
            <a:lvl1pPr>
              <a:defRPr sz="2000">
                <a:solidFill>
                  <a:schemeClr val="tx1">
                    <a:lumMod val="65000"/>
                    <a:lumOff val="35000"/>
                  </a:schemeClr>
                </a:solidFill>
              </a:defRPr>
            </a:lvl1pPr>
          </a:lstStyle>
          <a:p>
            <a:r>
              <a:rPr lang="fr-CH" b="1" dirty="0"/>
              <a:t>Valeurs indicatives</a:t>
            </a:r>
          </a:p>
          <a:p>
            <a:r>
              <a:rPr lang="fr-FR" dirty="0"/>
              <a:t>Baisse par rapport à l’an 2000</a:t>
            </a:r>
          </a:p>
          <a:p>
            <a:endParaRPr lang="fr-CH" b="1" dirty="0"/>
          </a:p>
          <a:p>
            <a:r>
              <a:rPr lang="fr-FR" dirty="0"/>
              <a:t>Consommation moyenne d’énergie par personne</a:t>
            </a:r>
          </a:p>
          <a:p>
            <a:r>
              <a:rPr lang="fr-FR" dirty="0"/>
              <a:t>- 16% en 2020</a:t>
            </a:r>
          </a:p>
          <a:p>
            <a:r>
              <a:rPr lang="fr-FR" dirty="0"/>
              <a:t>- 43% en 2035</a:t>
            </a:r>
          </a:p>
          <a:p>
            <a:endParaRPr lang="fr-FR" dirty="0"/>
          </a:p>
          <a:p>
            <a:r>
              <a:rPr lang="fr-FR" dirty="0"/>
              <a:t>Consommation moyenne d’électricité par personne</a:t>
            </a:r>
          </a:p>
          <a:p>
            <a:r>
              <a:rPr lang="fr-FR" dirty="0"/>
              <a:t>-   3% en 2020</a:t>
            </a:r>
          </a:p>
          <a:p>
            <a:r>
              <a:rPr lang="fr-FR" dirty="0"/>
              <a:t>- 13% en 2035</a:t>
            </a:r>
            <a:endParaRPr lang="fr-CH" dirty="0"/>
          </a:p>
        </p:txBody>
      </p:sp>
    </p:spTree>
    <p:extLst>
      <p:ext uri="{BB962C8B-B14F-4D97-AF65-F5344CB8AC3E}">
        <p14:creationId xmlns:p14="http://schemas.microsoft.com/office/powerpoint/2010/main" val="3741503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49630" y="252910"/>
            <a:ext cx="10515600" cy="1146176"/>
          </a:xfrm>
        </p:spPr>
        <p:txBody>
          <a:bodyPr/>
          <a:lstStyle/>
          <a:p>
            <a:r>
              <a:rPr lang="fr-FR" dirty="0"/>
              <a:t>Maîtrise énergétique et énergies renouvelables : </a:t>
            </a:r>
            <a:br>
              <a:rPr lang="fr-FR" dirty="0"/>
            </a:br>
            <a:r>
              <a:rPr lang="fr-FR" dirty="0"/>
              <a:t>piliers centraux de la transition énergétique</a:t>
            </a:r>
          </a:p>
        </p:txBody>
      </p:sp>
      <p:sp>
        <p:nvSpPr>
          <p:cNvPr id="3" name="Espace réservé du contenu 2"/>
          <p:cNvSpPr>
            <a:spLocks noGrp="1"/>
          </p:cNvSpPr>
          <p:nvPr>
            <p:ph idx="1"/>
          </p:nvPr>
        </p:nvSpPr>
        <p:spPr>
          <a:xfrm>
            <a:off x="838200" y="3115007"/>
            <a:ext cx="10515600" cy="3104899"/>
          </a:xfrm>
        </p:spPr>
        <p:txBody>
          <a:bodyPr>
            <a:normAutofit fontScale="40000" lnSpcReduction="20000"/>
          </a:bodyPr>
          <a:lstStyle/>
          <a:p>
            <a:pPr>
              <a:lnSpc>
                <a:spcPct val="120000"/>
              </a:lnSpc>
            </a:pPr>
            <a:r>
              <a:rPr lang="fr-FR" sz="5900" dirty="0"/>
              <a:t>Les mesures d'efficacité énergétique devraient jouer un rôle central pour réduire de moitié la consommation d'énergie d'ici 2050. (par rapport à 2005)</a:t>
            </a:r>
          </a:p>
          <a:p>
            <a:pPr>
              <a:lnSpc>
                <a:spcPct val="120000"/>
              </a:lnSpc>
            </a:pPr>
            <a:r>
              <a:rPr lang="fr-FR" sz="5900" dirty="0"/>
              <a:t>L'efficacité énergétique jouera un rôle central dans la </a:t>
            </a:r>
            <a:r>
              <a:rPr lang="fr-FR" sz="5900" dirty="0" err="1"/>
              <a:t>décarbonation</a:t>
            </a:r>
            <a:r>
              <a:rPr lang="fr-FR" sz="5900" dirty="0"/>
              <a:t> des procédés industriels.</a:t>
            </a:r>
          </a:p>
          <a:p>
            <a:pPr>
              <a:lnSpc>
                <a:spcPct val="120000"/>
              </a:lnSpc>
            </a:pPr>
            <a:r>
              <a:rPr lang="fr-FR" sz="5900" dirty="0"/>
              <a:t>Mais une grande partie de la réduction de la demande énergétique se produira dans le secteur du bâtiment (résidentiel et tertiaire).</a:t>
            </a:r>
          </a:p>
          <a:p>
            <a:pPr marL="0" indent="0">
              <a:buNone/>
            </a:pPr>
            <a:endParaRPr lang="fr-CH" dirty="0"/>
          </a:p>
        </p:txBody>
      </p:sp>
      <p:sp>
        <p:nvSpPr>
          <p:cNvPr id="4" name="Espace réservé du numéro de diapositive 3"/>
          <p:cNvSpPr>
            <a:spLocks noGrp="1"/>
          </p:cNvSpPr>
          <p:nvPr>
            <p:ph type="sldNum" sz="quarter" idx="12"/>
          </p:nvPr>
        </p:nvSpPr>
        <p:spPr/>
        <p:txBody>
          <a:bodyPr/>
          <a:lstStyle/>
          <a:p>
            <a:endParaRPr lang="fr-CH" dirty="0"/>
          </a:p>
        </p:txBody>
      </p:sp>
      <p:pic>
        <p:nvPicPr>
          <p:cNvPr id="4099" name="Picture 3" descr="G:\_2017\17.075_IMPAWATT\4_WP2_Energy Efficiency\Task 2.1 Energy Efficiency for Industry\bildarchiv\bild_wind-farm-1747331__480_windfarm_picaba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75767" y="1387008"/>
            <a:ext cx="2590126" cy="172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hteck 5"/>
          <p:cNvSpPr/>
          <p:nvPr/>
        </p:nvSpPr>
        <p:spPr>
          <a:xfrm rot="16200000">
            <a:off x="11119141" y="5213302"/>
            <a:ext cx="1941557" cy="230832"/>
          </a:xfrm>
          <a:prstGeom prst="rect">
            <a:avLst/>
          </a:prstGeom>
        </p:spPr>
        <p:txBody>
          <a:bodyPr wrap="none">
            <a:spAutoFit/>
          </a:bodyPr>
          <a:lstStyle/>
          <a:p>
            <a:pPr lvl="0"/>
            <a:r>
              <a:rPr lang="de-AT" sz="900" dirty="0">
                <a:solidFill>
                  <a:prstClr val="black"/>
                </a:solidFill>
              </a:rPr>
              <a:t>pixabay_wind-farm-1747331__480</a:t>
            </a:r>
          </a:p>
        </p:txBody>
      </p:sp>
      <p:sp>
        <p:nvSpPr>
          <p:cNvPr id="7" name="Espace réservé du contenu 2"/>
          <p:cNvSpPr txBox="1">
            <a:spLocks/>
          </p:cNvSpPr>
          <p:nvPr/>
        </p:nvSpPr>
        <p:spPr>
          <a:xfrm>
            <a:off x="849630" y="1828800"/>
            <a:ext cx="8088630" cy="1286206"/>
          </a:xfrm>
          <a:prstGeom prst="rect">
            <a:avLst/>
          </a:prstGeom>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fr-FR" sz="5900" dirty="0"/>
              <a:t>L'efficacité énergétique et l'énergie renouvelable sont les deux premières des sept principales stratégies qui permettront la neutralité carbone.</a:t>
            </a:r>
          </a:p>
          <a:p>
            <a:endParaRPr lang="fr-CH" dirty="0"/>
          </a:p>
        </p:txBody>
      </p:sp>
    </p:spTree>
    <p:extLst>
      <p:ext uri="{BB962C8B-B14F-4D97-AF65-F5344CB8AC3E}">
        <p14:creationId xmlns:p14="http://schemas.microsoft.com/office/powerpoint/2010/main" val="9609986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199" y="128279"/>
            <a:ext cx="10515600" cy="1146176"/>
          </a:xfrm>
        </p:spPr>
        <p:txBody>
          <a:bodyPr/>
          <a:lstStyle/>
          <a:p>
            <a:r>
              <a:rPr lang="fr-FR" dirty="0"/>
              <a:t>Maîtrise de l’énergie : élément moteur</a:t>
            </a:r>
          </a:p>
        </p:txBody>
      </p:sp>
      <p:sp>
        <p:nvSpPr>
          <p:cNvPr id="3" name="Espace réservé du contenu 2"/>
          <p:cNvSpPr>
            <a:spLocks noGrp="1"/>
          </p:cNvSpPr>
          <p:nvPr>
            <p:ph idx="1"/>
          </p:nvPr>
        </p:nvSpPr>
        <p:spPr>
          <a:xfrm>
            <a:off x="838199" y="1234551"/>
            <a:ext cx="10515600" cy="715549"/>
          </a:xfrm>
        </p:spPr>
        <p:txBody>
          <a:bodyPr>
            <a:normAutofit fontScale="92500"/>
          </a:bodyPr>
          <a:lstStyle/>
          <a:p>
            <a:pPr marL="0" indent="0">
              <a:buNone/>
            </a:pPr>
            <a:r>
              <a:rPr lang="fr-FR" sz="2000" dirty="0"/>
              <a:t>Selon les perspectives d'efficacité énergétique mondiales 2017 de l'AIE, l'efficacité énergétique sera l’élément moteur dans la réduction des émissions mondiales de dioxyde de carbone.</a:t>
            </a:r>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17</a:t>
            </a:fld>
            <a:endParaRPr lang="fr-CH"/>
          </a:p>
        </p:txBody>
      </p:sp>
      <p:sp>
        <p:nvSpPr>
          <p:cNvPr id="5" name="Espace réservé du contenu 2"/>
          <p:cNvSpPr txBox="1">
            <a:spLocks/>
          </p:cNvSpPr>
          <p:nvPr/>
        </p:nvSpPr>
        <p:spPr>
          <a:xfrm>
            <a:off x="6246688" y="6058060"/>
            <a:ext cx="5270130" cy="2895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t>Source IEA Energy Efficiency Outlook 2018, p26</a:t>
            </a:r>
          </a:p>
        </p:txBody>
      </p:sp>
      <p:pic>
        <p:nvPicPr>
          <p:cNvPr id="6" name="Graphique 6">
            <a:extLst>
              <a:ext uri="{FF2B5EF4-FFF2-40B4-BE49-F238E27FC236}">
                <a16:creationId xmlns:a16="http://schemas.microsoft.com/office/drawing/2014/main" id="{1182B1A7-3B1A-40F6-9008-1BB97984584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90089" y="2118858"/>
            <a:ext cx="8211821" cy="3562206"/>
          </a:xfrm>
          <a:prstGeom prst="rect">
            <a:avLst/>
          </a:prstGeom>
        </p:spPr>
      </p:pic>
      <p:sp>
        <p:nvSpPr>
          <p:cNvPr id="7" name="Textfeld 6"/>
          <p:cNvSpPr txBox="1"/>
          <p:nvPr/>
        </p:nvSpPr>
        <p:spPr>
          <a:xfrm>
            <a:off x="3842103" y="2239561"/>
            <a:ext cx="2657375" cy="215444"/>
          </a:xfrm>
          <a:prstGeom prst="rect">
            <a:avLst/>
          </a:prstGeom>
          <a:solidFill>
            <a:schemeClr val="bg1"/>
          </a:solidFill>
        </p:spPr>
        <p:txBody>
          <a:bodyPr wrap="square" lIns="0" tIns="0" rIns="0" bIns="0" rtlCol="0">
            <a:spAutoFit/>
          </a:bodyPr>
          <a:lstStyle/>
          <a:p>
            <a:r>
              <a:rPr lang="de-DE" sz="1400" b="1" dirty="0" err="1">
                <a:solidFill>
                  <a:srgbClr val="FFC000"/>
                </a:solidFill>
              </a:rPr>
              <a:t>Nouveau</a:t>
            </a:r>
            <a:r>
              <a:rPr lang="de-DE" sz="1400" b="1" dirty="0">
                <a:solidFill>
                  <a:srgbClr val="FFC000"/>
                </a:solidFill>
              </a:rPr>
              <a:t> </a:t>
            </a:r>
            <a:r>
              <a:rPr lang="de-DE" sz="1400" b="1" dirty="0" err="1">
                <a:solidFill>
                  <a:srgbClr val="FFC000"/>
                </a:solidFill>
              </a:rPr>
              <a:t>scénario</a:t>
            </a:r>
            <a:endParaRPr lang="de-AT" sz="1400" b="1" dirty="0">
              <a:solidFill>
                <a:srgbClr val="FFC000"/>
              </a:solidFill>
            </a:endParaRPr>
          </a:p>
        </p:txBody>
      </p:sp>
      <p:sp>
        <p:nvSpPr>
          <p:cNvPr id="8" name="Textfeld 7"/>
          <p:cNvSpPr txBox="1"/>
          <p:nvPr/>
        </p:nvSpPr>
        <p:spPr>
          <a:xfrm>
            <a:off x="4395251" y="4519894"/>
            <a:ext cx="2631191" cy="215444"/>
          </a:xfrm>
          <a:prstGeom prst="rect">
            <a:avLst/>
          </a:prstGeom>
          <a:solidFill>
            <a:schemeClr val="bg1"/>
          </a:solidFill>
        </p:spPr>
        <p:txBody>
          <a:bodyPr wrap="square" lIns="0" tIns="0" rIns="0" bIns="0" rtlCol="0">
            <a:spAutoFit/>
          </a:bodyPr>
          <a:lstStyle/>
          <a:p>
            <a:r>
              <a:rPr lang="de-DE" sz="1400" b="1" dirty="0">
                <a:solidFill>
                  <a:srgbClr val="FFC000"/>
                </a:solidFill>
              </a:rPr>
              <a:t>de </a:t>
            </a:r>
            <a:r>
              <a:rPr lang="de-DE" sz="1400" b="1" dirty="0" err="1">
                <a:solidFill>
                  <a:srgbClr val="FFC000"/>
                </a:solidFill>
              </a:rPr>
              <a:t>développement</a:t>
            </a:r>
            <a:r>
              <a:rPr lang="de-DE" sz="1400" b="1" dirty="0">
                <a:solidFill>
                  <a:srgbClr val="FFC000"/>
                </a:solidFill>
              </a:rPr>
              <a:t> plus durable </a:t>
            </a:r>
            <a:endParaRPr lang="de-AT" sz="1400" b="1" dirty="0">
              <a:solidFill>
                <a:srgbClr val="FFC000"/>
              </a:solidFill>
            </a:endParaRPr>
          </a:p>
        </p:txBody>
      </p:sp>
      <p:sp>
        <p:nvSpPr>
          <p:cNvPr id="9" name="Textfeld 8"/>
          <p:cNvSpPr txBox="1"/>
          <p:nvPr/>
        </p:nvSpPr>
        <p:spPr>
          <a:xfrm>
            <a:off x="5170791" y="4240023"/>
            <a:ext cx="1438585" cy="215444"/>
          </a:xfrm>
          <a:prstGeom prst="rect">
            <a:avLst/>
          </a:prstGeom>
          <a:solidFill>
            <a:schemeClr val="bg1"/>
          </a:solidFill>
        </p:spPr>
        <p:txBody>
          <a:bodyPr wrap="square" lIns="0" tIns="0" rIns="0" bIns="0" rtlCol="0">
            <a:spAutoFit/>
          </a:bodyPr>
          <a:lstStyle/>
          <a:p>
            <a:r>
              <a:rPr lang="de-DE" sz="1400" b="1" dirty="0" err="1">
                <a:solidFill>
                  <a:srgbClr val="FFC000"/>
                </a:solidFill>
              </a:rPr>
              <a:t>Scénario</a:t>
            </a:r>
            <a:endParaRPr lang="de-AT" sz="1400" b="1" dirty="0">
              <a:solidFill>
                <a:srgbClr val="FFC000"/>
              </a:solidFill>
            </a:endParaRPr>
          </a:p>
        </p:txBody>
      </p:sp>
      <p:sp>
        <p:nvSpPr>
          <p:cNvPr id="10" name="Textfeld 9"/>
          <p:cNvSpPr txBox="1"/>
          <p:nvPr/>
        </p:nvSpPr>
        <p:spPr>
          <a:xfrm>
            <a:off x="8994647" y="2557959"/>
            <a:ext cx="1871773" cy="215444"/>
          </a:xfrm>
          <a:prstGeom prst="rect">
            <a:avLst/>
          </a:prstGeom>
          <a:solidFill>
            <a:schemeClr val="bg1"/>
          </a:solidFill>
        </p:spPr>
        <p:txBody>
          <a:bodyPr wrap="square" lIns="0" tIns="0" rIns="0" bIns="0" rtlCol="0">
            <a:spAutoFit/>
          </a:bodyPr>
          <a:lstStyle/>
          <a:p>
            <a:r>
              <a:rPr lang="de-DE" sz="1400" b="1" dirty="0" err="1">
                <a:solidFill>
                  <a:srgbClr val="FFC000"/>
                </a:solidFill>
              </a:rPr>
              <a:t>Efficacité</a:t>
            </a:r>
            <a:r>
              <a:rPr lang="de-DE" sz="1400" b="1" dirty="0">
                <a:solidFill>
                  <a:srgbClr val="FFC000"/>
                </a:solidFill>
              </a:rPr>
              <a:t> </a:t>
            </a:r>
            <a:endParaRPr lang="de-AT" sz="1400" b="1" dirty="0">
              <a:solidFill>
                <a:srgbClr val="FFC000"/>
              </a:solidFill>
            </a:endParaRPr>
          </a:p>
        </p:txBody>
      </p:sp>
      <p:sp>
        <p:nvSpPr>
          <p:cNvPr id="11" name="Textfeld 10"/>
          <p:cNvSpPr txBox="1"/>
          <p:nvPr/>
        </p:nvSpPr>
        <p:spPr>
          <a:xfrm>
            <a:off x="8994647" y="3643392"/>
            <a:ext cx="1871773" cy="215444"/>
          </a:xfrm>
          <a:prstGeom prst="rect">
            <a:avLst/>
          </a:prstGeom>
          <a:solidFill>
            <a:schemeClr val="bg1"/>
          </a:solidFill>
        </p:spPr>
        <p:txBody>
          <a:bodyPr wrap="square" lIns="0" tIns="0" rIns="0" bIns="0" rtlCol="0">
            <a:spAutoFit/>
          </a:bodyPr>
          <a:lstStyle/>
          <a:p>
            <a:r>
              <a:rPr lang="de-DE" sz="1400" b="1" dirty="0" err="1">
                <a:solidFill>
                  <a:srgbClr val="FFC000"/>
                </a:solidFill>
              </a:rPr>
              <a:t>Énergies</a:t>
            </a:r>
            <a:r>
              <a:rPr lang="de-DE" sz="1400" b="1" dirty="0">
                <a:solidFill>
                  <a:srgbClr val="FFC000"/>
                </a:solidFill>
              </a:rPr>
              <a:t> </a:t>
            </a:r>
            <a:r>
              <a:rPr lang="de-DE" sz="1400" b="1" dirty="0" err="1">
                <a:solidFill>
                  <a:srgbClr val="FFC000"/>
                </a:solidFill>
              </a:rPr>
              <a:t>renouvelables</a:t>
            </a:r>
            <a:endParaRPr lang="de-AT" sz="1400" b="1" dirty="0">
              <a:solidFill>
                <a:srgbClr val="FFC000"/>
              </a:solidFill>
            </a:endParaRPr>
          </a:p>
        </p:txBody>
      </p:sp>
      <p:sp>
        <p:nvSpPr>
          <p:cNvPr id="12" name="Textfeld 11"/>
          <p:cNvSpPr txBox="1"/>
          <p:nvPr/>
        </p:nvSpPr>
        <p:spPr>
          <a:xfrm>
            <a:off x="8982455" y="4311201"/>
            <a:ext cx="2460245" cy="215444"/>
          </a:xfrm>
          <a:prstGeom prst="rect">
            <a:avLst/>
          </a:prstGeom>
          <a:solidFill>
            <a:schemeClr val="bg1"/>
          </a:solidFill>
        </p:spPr>
        <p:txBody>
          <a:bodyPr wrap="square" lIns="0" tIns="0" rIns="0" bIns="0" rtlCol="0">
            <a:spAutoFit/>
          </a:bodyPr>
          <a:lstStyle/>
          <a:p>
            <a:r>
              <a:rPr lang="de-DE" sz="1400" b="1" dirty="0" err="1">
                <a:solidFill>
                  <a:srgbClr val="FFC000"/>
                </a:solidFill>
              </a:rPr>
              <a:t>Changement</a:t>
            </a:r>
            <a:r>
              <a:rPr lang="de-DE" sz="1400" b="1" dirty="0">
                <a:solidFill>
                  <a:srgbClr val="FFC000"/>
                </a:solidFill>
              </a:rPr>
              <a:t> de </a:t>
            </a:r>
            <a:r>
              <a:rPr lang="de-DE" sz="1400" b="1" dirty="0" err="1">
                <a:solidFill>
                  <a:srgbClr val="FFC000"/>
                </a:solidFill>
              </a:rPr>
              <a:t>combustible</a:t>
            </a:r>
            <a:endParaRPr lang="de-AT" sz="1400" b="1" dirty="0">
              <a:solidFill>
                <a:srgbClr val="FFC000"/>
              </a:solidFill>
            </a:endParaRPr>
          </a:p>
        </p:txBody>
      </p:sp>
      <p:sp>
        <p:nvSpPr>
          <p:cNvPr id="13" name="Textfeld 12"/>
          <p:cNvSpPr txBox="1"/>
          <p:nvPr/>
        </p:nvSpPr>
        <p:spPr>
          <a:xfrm>
            <a:off x="8982455" y="4526723"/>
            <a:ext cx="1871773" cy="215444"/>
          </a:xfrm>
          <a:prstGeom prst="rect">
            <a:avLst/>
          </a:prstGeom>
          <a:solidFill>
            <a:schemeClr val="bg1"/>
          </a:solidFill>
        </p:spPr>
        <p:txBody>
          <a:bodyPr wrap="square" lIns="0" tIns="0" rIns="0" bIns="0" rtlCol="0">
            <a:spAutoFit/>
          </a:bodyPr>
          <a:lstStyle/>
          <a:p>
            <a:r>
              <a:rPr lang="de-DE" sz="1400" b="1" dirty="0" err="1">
                <a:solidFill>
                  <a:srgbClr val="FFC000"/>
                </a:solidFill>
              </a:rPr>
              <a:t>Nucléaire</a:t>
            </a:r>
            <a:r>
              <a:rPr lang="de-DE" sz="1400" b="1" dirty="0">
                <a:solidFill>
                  <a:srgbClr val="FFC000"/>
                </a:solidFill>
              </a:rPr>
              <a:t> </a:t>
            </a:r>
            <a:endParaRPr lang="de-AT" sz="1400" b="1" dirty="0">
              <a:solidFill>
                <a:srgbClr val="FFC000"/>
              </a:solidFill>
            </a:endParaRPr>
          </a:p>
        </p:txBody>
      </p:sp>
      <p:sp>
        <p:nvSpPr>
          <p:cNvPr id="14" name="Textfeld 13"/>
          <p:cNvSpPr txBox="1"/>
          <p:nvPr/>
        </p:nvSpPr>
        <p:spPr>
          <a:xfrm>
            <a:off x="8982455" y="4734055"/>
            <a:ext cx="2686785" cy="215444"/>
          </a:xfrm>
          <a:prstGeom prst="rect">
            <a:avLst/>
          </a:prstGeom>
          <a:solidFill>
            <a:schemeClr val="bg1"/>
          </a:solidFill>
        </p:spPr>
        <p:txBody>
          <a:bodyPr wrap="square" lIns="0" tIns="0" rIns="0" bIns="0" rtlCol="0">
            <a:spAutoFit/>
          </a:bodyPr>
          <a:lstStyle/>
          <a:p>
            <a:r>
              <a:rPr lang="fr-FR" sz="1400" b="1" dirty="0">
                <a:solidFill>
                  <a:srgbClr val="FFC000"/>
                </a:solidFill>
              </a:rPr>
              <a:t>Capture et stockage du CO2</a:t>
            </a:r>
            <a:endParaRPr lang="de-AT" sz="1400" b="1" dirty="0">
              <a:solidFill>
                <a:srgbClr val="FFC000"/>
              </a:solidFill>
            </a:endParaRPr>
          </a:p>
        </p:txBody>
      </p:sp>
      <p:sp>
        <p:nvSpPr>
          <p:cNvPr id="15" name="Textfeld 14"/>
          <p:cNvSpPr txBox="1"/>
          <p:nvPr/>
        </p:nvSpPr>
        <p:spPr>
          <a:xfrm>
            <a:off x="8982455" y="4937885"/>
            <a:ext cx="1871773" cy="215444"/>
          </a:xfrm>
          <a:prstGeom prst="rect">
            <a:avLst/>
          </a:prstGeom>
          <a:solidFill>
            <a:schemeClr val="bg1"/>
          </a:solidFill>
        </p:spPr>
        <p:txBody>
          <a:bodyPr wrap="square" lIns="0" tIns="0" rIns="0" bIns="0" rtlCol="0">
            <a:spAutoFit/>
          </a:bodyPr>
          <a:lstStyle/>
          <a:p>
            <a:r>
              <a:rPr lang="de-DE" sz="1400" b="1" dirty="0" err="1">
                <a:solidFill>
                  <a:srgbClr val="FFC000"/>
                </a:solidFill>
              </a:rPr>
              <a:t>Autre</a:t>
            </a:r>
            <a:endParaRPr lang="de-AT" sz="1400" b="1" dirty="0">
              <a:solidFill>
                <a:srgbClr val="FFC000"/>
              </a:solidFill>
            </a:endParaRPr>
          </a:p>
        </p:txBody>
      </p:sp>
    </p:spTree>
    <p:extLst>
      <p:ext uri="{BB962C8B-B14F-4D97-AF65-F5344CB8AC3E}">
        <p14:creationId xmlns:p14="http://schemas.microsoft.com/office/powerpoint/2010/main" val="9609986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Aides </a:t>
            </a:r>
            <a:r>
              <a:rPr lang="en-US" dirty="0" err="1"/>
              <a:t>financières</a:t>
            </a:r>
            <a:endParaRPr lang="de-AT" dirty="0"/>
          </a:p>
        </p:txBody>
      </p:sp>
      <p:sp>
        <p:nvSpPr>
          <p:cNvPr id="3" name="Inhaltsplatzhalter 2"/>
          <p:cNvSpPr>
            <a:spLocks noGrp="1"/>
          </p:cNvSpPr>
          <p:nvPr>
            <p:ph idx="1"/>
          </p:nvPr>
        </p:nvSpPr>
        <p:spPr>
          <a:xfrm>
            <a:off x="838200" y="1155702"/>
            <a:ext cx="10515600" cy="5004768"/>
          </a:xfrm>
        </p:spPr>
        <p:txBody>
          <a:bodyPr>
            <a:normAutofit/>
          </a:bodyPr>
          <a:lstStyle/>
          <a:p>
            <a:pPr marL="0" indent="0">
              <a:buNone/>
            </a:pPr>
            <a:r>
              <a:rPr lang="fr-FR" dirty="0"/>
              <a:t>Les subventions principales sont issues : </a:t>
            </a:r>
          </a:p>
          <a:p>
            <a:pPr marL="0" indent="0">
              <a:buNone/>
            </a:pPr>
            <a:r>
              <a:rPr lang="fr-FR" dirty="0"/>
              <a:t>•	Programmes </a:t>
            </a:r>
            <a:r>
              <a:rPr lang="fr-FR" dirty="0" err="1">
                <a:hlinkClick r:id="rId2"/>
              </a:rPr>
              <a:t>ProKilowatt</a:t>
            </a:r>
            <a:r>
              <a:rPr lang="fr-FR" dirty="0"/>
              <a:t> (mesures avec des économies d’électricité)</a:t>
            </a:r>
          </a:p>
          <a:p>
            <a:pPr marL="0" indent="0">
              <a:buNone/>
            </a:pPr>
            <a:r>
              <a:rPr lang="fr-FR" dirty="0"/>
              <a:t>•	</a:t>
            </a:r>
            <a:r>
              <a:rPr lang="fr-FR" dirty="0">
                <a:hlinkClick r:id="rId3"/>
              </a:rPr>
              <a:t>Fondation Klick </a:t>
            </a:r>
            <a:r>
              <a:rPr lang="fr-FR" dirty="0"/>
              <a:t>(compensations de CO2)</a:t>
            </a:r>
          </a:p>
          <a:p>
            <a:pPr marL="0" indent="0">
              <a:buNone/>
            </a:pPr>
            <a:r>
              <a:rPr lang="fr-FR" dirty="0"/>
              <a:t>•	</a:t>
            </a:r>
            <a:r>
              <a:rPr lang="fr-FR" dirty="0">
                <a:hlinkClick r:id="rId4"/>
              </a:rPr>
              <a:t>Fondation Suisse pour le climat</a:t>
            </a:r>
            <a:r>
              <a:rPr lang="fr-FR" dirty="0"/>
              <a:t> (pour PME)</a:t>
            </a:r>
          </a:p>
          <a:p>
            <a:pPr marL="0" indent="0">
              <a:buNone/>
            </a:pPr>
            <a:r>
              <a:rPr lang="fr-FR" dirty="0"/>
              <a:t>•	</a:t>
            </a:r>
            <a:r>
              <a:rPr lang="fr-FR" dirty="0">
                <a:hlinkClick r:id="rId5"/>
              </a:rPr>
              <a:t>Rétribution unique pour énergie renouvelable</a:t>
            </a:r>
            <a:endParaRPr lang="fr-FR" dirty="0"/>
          </a:p>
          <a:p>
            <a:pPr marL="0" indent="0">
              <a:buNone/>
            </a:pPr>
            <a:r>
              <a:rPr lang="fr-FR" dirty="0"/>
              <a:t>•	Des cantons et communes</a:t>
            </a:r>
          </a:p>
          <a:p>
            <a:pPr marL="0" indent="0">
              <a:buNone/>
            </a:pPr>
            <a:endParaRPr lang="fr-FR" dirty="0"/>
          </a:p>
          <a:p>
            <a:pPr marL="0" indent="0">
              <a:buNone/>
            </a:pPr>
            <a:r>
              <a:rPr lang="fr-FR" dirty="0"/>
              <a:t>Egalement des informations sur les subventions disponibles sur le site </a:t>
            </a:r>
            <a:r>
              <a:rPr lang="fr-FR" dirty="0">
                <a:hlinkClick r:id="rId6"/>
              </a:rPr>
              <a:t>Energiefranken</a:t>
            </a:r>
            <a:r>
              <a:rPr lang="fr-FR" dirty="0"/>
              <a:t>.</a:t>
            </a:r>
          </a:p>
          <a:p>
            <a:pPr marL="0" indent="0">
              <a:buNone/>
            </a:pPr>
            <a:endParaRPr lang="fr-FR" dirty="0"/>
          </a:p>
          <a:p>
            <a:endParaRPr lang="fr-FR" u="sng" dirty="0"/>
          </a:p>
        </p:txBody>
      </p:sp>
      <p:sp>
        <p:nvSpPr>
          <p:cNvPr id="4" name="Foliennummernplatzhalter 3"/>
          <p:cNvSpPr>
            <a:spLocks noGrp="1"/>
          </p:cNvSpPr>
          <p:nvPr>
            <p:ph type="sldNum" sz="quarter" idx="12"/>
          </p:nvPr>
        </p:nvSpPr>
        <p:spPr/>
        <p:txBody>
          <a:bodyPr/>
          <a:lstStyle/>
          <a:p>
            <a:fld id="{EA29A727-5B0F-406F-A76C-7B93759A547D}" type="slidenum">
              <a:rPr lang="fr-CH" smtClean="0"/>
              <a:t>18</a:t>
            </a:fld>
            <a:endParaRPr lang="fr-CH"/>
          </a:p>
        </p:txBody>
      </p:sp>
      <p:pic>
        <p:nvPicPr>
          <p:cNvPr id="5" name="Picture 2" descr="P:\_2017\17.075_IMPAWATT\4_WP2_Energy Efficiency\Task 2.1 Energy Efficiency for Industry\bildarchiv\Bild_money-2724241__480_pixabay.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51793" y="155708"/>
            <a:ext cx="2446134" cy="1424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5961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Sources d'économie d'énergie</a:t>
            </a:r>
            <a:endParaRPr lang="fr-CH" dirty="0"/>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19</a:t>
            </a:fld>
            <a:endParaRPr lang="fr-CH"/>
          </a:p>
        </p:txBody>
      </p:sp>
      <p:graphicFrame>
        <p:nvGraphicFramePr>
          <p:cNvPr id="5" name="Tabelle 4"/>
          <p:cNvGraphicFramePr>
            <a:graphicFrameLocks noGrp="1"/>
          </p:cNvGraphicFramePr>
          <p:nvPr>
            <p:extLst>
              <p:ext uri="{D42A27DB-BD31-4B8C-83A1-F6EECF244321}">
                <p14:modId xmlns:p14="http://schemas.microsoft.com/office/powerpoint/2010/main" val="3058343612"/>
              </p:ext>
            </p:extLst>
          </p:nvPr>
        </p:nvGraphicFramePr>
        <p:xfrm>
          <a:off x="977900" y="1041312"/>
          <a:ext cx="10375900" cy="1964052"/>
        </p:xfrm>
        <a:graphic>
          <a:graphicData uri="http://schemas.openxmlformats.org/drawingml/2006/table">
            <a:tbl>
              <a:tblPr firstRow="1" bandRow="1">
                <a:tableStyleId>{5C22544A-7EE6-4342-B048-85BDC9FD1C3A}</a:tableStyleId>
              </a:tblPr>
              <a:tblGrid>
                <a:gridCol w="2391864">
                  <a:extLst>
                    <a:ext uri="{9D8B030D-6E8A-4147-A177-3AD203B41FA5}">
                      <a16:colId xmlns:a16="http://schemas.microsoft.com/office/drawing/2014/main" val="20000"/>
                    </a:ext>
                  </a:extLst>
                </a:gridCol>
                <a:gridCol w="2946500">
                  <a:extLst>
                    <a:ext uri="{9D8B030D-6E8A-4147-A177-3AD203B41FA5}">
                      <a16:colId xmlns:a16="http://schemas.microsoft.com/office/drawing/2014/main" val="20001"/>
                    </a:ext>
                  </a:extLst>
                </a:gridCol>
                <a:gridCol w="2573311">
                  <a:extLst>
                    <a:ext uri="{9D8B030D-6E8A-4147-A177-3AD203B41FA5}">
                      <a16:colId xmlns:a16="http://schemas.microsoft.com/office/drawing/2014/main" val="20002"/>
                    </a:ext>
                  </a:extLst>
                </a:gridCol>
                <a:gridCol w="2464225">
                  <a:extLst>
                    <a:ext uri="{9D8B030D-6E8A-4147-A177-3AD203B41FA5}">
                      <a16:colId xmlns:a16="http://schemas.microsoft.com/office/drawing/2014/main" val="20003"/>
                    </a:ext>
                  </a:extLst>
                </a:gridCol>
              </a:tblGrid>
              <a:tr h="683892">
                <a:tc>
                  <a:txBody>
                    <a:bodyPr/>
                    <a:lstStyle/>
                    <a:p>
                      <a:pPr algn="ctr"/>
                      <a:r>
                        <a:rPr lang="en-GB" noProof="0" dirty="0" err="1"/>
                        <a:t>Éclairage</a:t>
                      </a:r>
                      <a:endParaRPr lang="en-GB" noProof="0" dirty="0"/>
                    </a:p>
                  </a:txBody>
                  <a:tcPr anchor="ctr"/>
                </a:tc>
                <a:tc>
                  <a:txBody>
                    <a:bodyPr/>
                    <a:lstStyle/>
                    <a:p>
                      <a:pPr algn="ctr"/>
                      <a:r>
                        <a:rPr lang="fr-FR" noProof="0" dirty="0"/>
                        <a:t>Part de la consommation totale d'électricité</a:t>
                      </a:r>
                      <a:endParaRPr lang="en-GB" noProof="0" dirty="0"/>
                    </a:p>
                  </a:txBody>
                  <a:tcPr anchor="ctr"/>
                </a:tc>
                <a:tc>
                  <a:txBody>
                    <a:bodyPr/>
                    <a:lstStyle/>
                    <a:p>
                      <a:pPr algn="ctr"/>
                      <a:r>
                        <a:rPr lang="en-GB" noProof="0" dirty="0" err="1"/>
                        <a:t>Potentiel</a:t>
                      </a:r>
                      <a:r>
                        <a:rPr lang="en-GB" noProof="0" dirty="0"/>
                        <a:t> </a:t>
                      </a:r>
                      <a:r>
                        <a:rPr lang="en-GB" noProof="0" dirty="0" err="1"/>
                        <a:t>d'économie</a:t>
                      </a:r>
                      <a:r>
                        <a:rPr lang="en-GB" noProof="0" dirty="0"/>
                        <a:t> </a:t>
                      </a:r>
                      <a:r>
                        <a:rPr lang="en-GB" noProof="0" dirty="0" err="1"/>
                        <a:t>moyen</a:t>
                      </a:r>
                      <a:endParaRPr lang="en-GB" noProof="0" dirty="0"/>
                    </a:p>
                  </a:txBody>
                  <a:tcPr anchor="ctr"/>
                </a:tc>
                <a:tc>
                  <a:txBody>
                    <a:bodyPr/>
                    <a:lstStyle/>
                    <a:p>
                      <a:pPr algn="ctr"/>
                      <a:r>
                        <a:rPr lang="en-GB" noProof="0" dirty="0" err="1"/>
                        <a:t>Potentiel</a:t>
                      </a:r>
                      <a:r>
                        <a:rPr lang="en-GB" noProof="0" dirty="0"/>
                        <a:t> </a:t>
                      </a:r>
                      <a:r>
                        <a:rPr lang="en-GB" noProof="0" dirty="0" err="1"/>
                        <a:t>d'économie</a:t>
                      </a:r>
                      <a:r>
                        <a:rPr lang="en-GB" noProof="0" dirty="0"/>
                        <a:t> maximal</a:t>
                      </a:r>
                    </a:p>
                  </a:txBody>
                  <a:tcPr anchor="ctr"/>
                </a:tc>
                <a:extLst>
                  <a:ext uri="{0D108BD9-81ED-4DB2-BD59-A6C34878D82A}">
                    <a16:rowId xmlns:a16="http://schemas.microsoft.com/office/drawing/2014/main" val="10000"/>
                  </a:ext>
                </a:extLst>
              </a:tr>
              <a:tr h="606115">
                <a:tc>
                  <a:txBody>
                    <a:bodyPr/>
                    <a:lstStyle/>
                    <a:p>
                      <a:pPr algn="ctr"/>
                      <a:r>
                        <a:rPr lang="fr-FR" noProof="0" dirty="0"/>
                        <a:t>Secteur des services, commerce, artisanat</a:t>
                      </a:r>
                      <a:endParaRPr lang="en-GB" noProof="0" dirty="0"/>
                    </a:p>
                  </a:txBody>
                  <a:tcPr anchor="ctr"/>
                </a:tc>
                <a:tc>
                  <a:txBody>
                    <a:bodyPr/>
                    <a:lstStyle/>
                    <a:p>
                      <a:pPr algn="ctr"/>
                      <a:r>
                        <a:rPr lang="en-GB" noProof="0" dirty="0"/>
                        <a:t>28%</a:t>
                      </a:r>
                    </a:p>
                  </a:txBody>
                  <a:tcPr anchor="ctr"/>
                </a:tc>
                <a:tc>
                  <a:txBody>
                    <a:bodyPr/>
                    <a:lstStyle/>
                    <a:p>
                      <a:pPr algn="ctr"/>
                      <a:r>
                        <a:rPr lang="en-GB" noProof="0" dirty="0"/>
                        <a:t>15–25%</a:t>
                      </a:r>
                    </a:p>
                  </a:txBody>
                  <a:tcPr anchor="ctr"/>
                </a:tc>
                <a:tc>
                  <a:txBody>
                    <a:bodyPr/>
                    <a:lstStyle/>
                    <a:p>
                      <a:pPr algn="ctr"/>
                      <a:r>
                        <a:rPr lang="en-GB" noProof="0" dirty="0"/>
                        <a:t>70%</a:t>
                      </a:r>
                    </a:p>
                  </a:txBody>
                  <a:tcPr anchor="ctr"/>
                </a:tc>
                <a:extLst>
                  <a:ext uri="{0D108BD9-81ED-4DB2-BD59-A6C34878D82A}">
                    <a16:rowId xmlns:a16="http://schemas.microsoft.com/office/drawing/2014/main" val="10001"/>
                  </a:ext>
                </a:extLst>
              </a:tr>
              <a:tr h="606115">
                <a:tc>
                  <a:txBody>
                    <a:bodyPr/>
                    <a:lstStyle/>
                    <a:p>
                      <a:pPr algn="ctr"/>
                      <a:r>
                        <a:rPr lang="en-GB" noProof="0" dirty="0" err="1"/>
                        <a:t>Industrie</a:t>
                      </a:r>
                      <a:endParaRPr lang="en-GB" noProof="0" dirty="0"/>
                    </a:p>
                  </a:txBody>
                  <a:tcPr anchor="ctr"/>
                </a:tc>
                <a:tc>
                  <a:txBody>
                    <a:bodyPr/>
                    <a:lstStyle/>
                    <a:p>
                      <a:pPr algn="ctr"/>
                      <a:r>
                        <a:rPr lang="en-GB" noProof="0" dirty="0"/>
                        <a:t>10%</a:t>
                      </a:r>
                    </a:p>
                  </a:txBody>
                  <a:tcPr anchor="ctr"/>
                </a:tc>
                <a:tc>
                  <a:txBody>
                    <a:bodyPr/>
                    <a:lstStyle/>
                    <a:p>
                      <a:pPr algn="ctr"/>
                      <a:r>
                        <a:rPr lang="en-GB" noProof="0" dirty="0"/>
                        <a:t>20–30%</a:t>
                      </a:r>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noProof="0" dirty="0"/>
                        <a:t>70%</a:t>
                      </a:r>
                    </a:p>
                    <a:p>
                      <a:pPr algn="ctr"/>
                      <a:endParaRPr lang="en-GB" noProof="0" dirty="0"/>
                    </a:p>
                  </a:txBody>
                  <a:tcPr anchor="ctr"/>
                </a:tc>
                <a:extLst>
                  <a:ext uri="{0D108BD9-81ED-4DB2-BD59-A6C34878D82A}">
                    <a16:rowId xmlns:a16="http://schemas.microsoft.com/office/drawing/2014/main" val="10002"/>
                  </a:ext>
                </a:extLst>
              </a:tr>
            </a:tbl>
          </a:graphicData>
        </a:graphic>
      </p:graphicFrame>
      <p:graphicFrame>
        <p:nvGraphicFramePr>
          <p:cNvPr id="6" name="Tabelle 5"/>
          <p:cNvGraphicFramePr>
            <a:graphicFrameLocks noGrp="1"/>
          </p:cNvGraphicFramePr>
          <p:nvPr>
            <p:extLst>
              <p:ext uri="{D42A27DB-BD31-4B8C-83A1-F6EECF244321}">
                <p14:modId xmlns:p14="http://schemas.microsoft.com/office/powerpoint/2010/main" val="4226532235"/>
              </p:ext>
            </p:extLst>
          </p:nvPr>
        </p:nvGraphicFramePr>
        <p:xfrm>
          <a:off x="1010651" y="3270250"/>
          <a:ext cx="8674769" cy="2286000"/>
        </p:xfrm>
        <a:graphic>
          <a:graphicData uri="http://schemas.openxmlformats.org/drawingml/2006/table">
            <a:tbl>
              <a:tblPr firstRow="1" bandRow="1">
                <a:tableStyleId>{5C22544A-7EE6-4342-B048-85BDC9FD1C3A}</a:tableStyleId>
              </a:tblPr>
              <a:tblGrid>
                <a:gridCol w="2891590">
                  <a:extLst>
                    <a:ext uri="{9D8B030D-6E8A-4147-A177-3AD203B41FA5}">
                      <a16:colId xmlns:a16="http://schemas.microsoft.com/office/drawing/2014/main" val="20000"/>
                    </a:ext>
                  </a:extLst>
                </a:gridCol>
                <a:gridCol w="3439054">
                  <a:extLst>
                    <a:ext uri="{9D8B030D-6E8A-4147-A177-3AD203B41FA5}">
                      <a16:colId xmlns:a16="http://schemas.microsoft.com/office/drawing/2014/main" val="20001"/>
                    </a:ext>
                  </a:extLst>
                </a:gridCol>
                <a:gridCol w="2344125">
                  <a:extLst>
                    <a:ext uri="{9D8B030D-6E8A-4147-A177-3AD203B41FA5}">
                      <a16:colId xmlns:a16="http://schemas.microsoft.com/office/drawing/2014/main" val="20002"/>
                    </a:ext>
                  </a:extLst>
                </a:gridCol>
              </a:tblGrid>
              <a:tr h="712203">
                <a:tc>
                  <a:txBody>
                    <a:bodyPr/>
                    <a:lstStyle/>
                    <a:p>
                      <a:pPr algn="ctr"/>
                      <a:r>
                        <a:rPr lang="en-GB" noProof="0" dirty="0"/>
                        <a:t>Air </a:t>
                      </a:r>
                      <a:r>
                        <a:rPr lang="en-GB" noProof="0" dirty="0" err="1"/>
                        <a:t>comprimé</a:t>
                      </a:r>
                      <a:endParaRPr lang="en-GB" noProof="0" dirty="0"/>
                    </a:p>
                  </a:txBody>
                  <a:tcPr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fr-FR" noProof="0" dirty="0"/>
                        <a:t>Part de la consommation totale d'électricité</a:t>
                      </a:r>
                    </a:p>
                  </a:txBody>
                  <a:tcPr anchor="ctr"/>
                </a:tc>
                <a:tc>
                  <a:txBody>
                    <a:bodyPr/>
                    <a:lstStyle/>
                    <a:p>
                      <a:pPr algn="ctr"/>
                      <a:r>
                        <a:rPr lang="en-GB" noProof="0" dirty="0" err="1"/>
                        <a:t>Etendue</a:t>
                      </a:r>
                      <a:r>
                        <a:rPr lang="en-GB" baseline="0" noProof="0" dirty="0"/>
                        <a:t> du </a:t>
                      </a:r>
                      <a:r>
                        <a:rPr lang="en-GB" noProof="0" dirty="0" err="1"/>
                        <a:t>potentiel</a:t>
                      </a:r>
                      <a:r>
                        <a:rPr lang="en-GB" noProof="0" dirty="0"/>
                        <a:t> </a:t>
                      </a:r>
                      <a:r>
                        <a:rPr lang="en-GB" noProof="0" dirty="0" err="1"/>
                        <a:t>d'économie</a:t>
                      </a:r>
                      <a:endParaRPr lang="en-GB" noProof="0" dirty="0"/>
                    </a:p>
                  </a:txBody>
                  <a:tcPr anchor="ctr"/>
                </a:tc>
                <a:extLst>
                  <a:ext uri="{0D108BD9-81ED-4DB2-BD59-A6C34878D82A}">
                    <a16:rowId xmlns:a16="http://schemas.microsoft.com/office/drawing/2014/main" val="10000"/>
                  </a:ext>
                </a:extLst>
              </a:tr>
              <a:tr h="541729">
                <a:tc>
                  <a:txBody>
                    <a:bodyPr/>
                    <a:lstStyle/>
                    <a:p>
                      <a:pPr algn="ctr"/>
                      <a:r>
                        <a:rPr lang="fr-FR" noProof="0" dirty="0"/>
                        <a:t>Secteur des services, commerce, artisanat</a:t>
                      </a:r>
                      <a:endParaRPr lang="en-GB" noProof="0" dirty="0"/>
                    </a:p>
                  </a:txBody>
                  <a:tcPr anchor="ctr"/>
                </a:tc>
                <a:tc>
                  <a:txBody>
                    <a:bodyPr/>
                    <a:lstStyle/>
                    <a:p>
                      <a:pPr algn="ctr"/>
                      <a:r>
                        <a:rPr lang="en-GB" noProof="0" dirty="0" err="1"/>
                        <a:t>Jusqu’à</a:t>
                      </a:r>
                      <a:r>
                        <a:rPr lang="en-GB" noProof="0" dirty="0"/>
                        <a:t> </a:t>
                      </a:r>
                      <a:r>
                        <a:rPr lang="en-GB" baseline="0" noProof="0" dirty="0"/>
                        <a:t>20%</a:t>
                      </a:r>
                      <a:endParaRPr lang="en-GB" noProof="0" dirty="0"/>
                    </a:p>
                  </a:txBody>
                  <a:tcPr anchor="ctr"/>
                </a:tc>
                <a:tc>
                  <a:txBody>
                    <a:bodyPr/>
                    <a:lstStyle/>
                    <a:p>
                      <a:pPr algn="ctr"/>
                      <a:r>
                        <a:rPr lang="en-GB" noProof="0" dirty="0"/>
                        <a:t>30</a:t>
                      </a:r>
                      <a:r>
                        <a:rPr lang="en-GB" baseline="0" noProof="0" dirty="0"/>
                        <a:t>-</a:t>
                      </a:r>
                      <a:r>
                        <a:rPr lang="en-GB" noProof="0" dirty="0"/>
                        <a:t>50%</a:t>
                      </a:r>
                    </a:p>
                  </a:txBody>
                  <a:tcPr anchor="ctr"/>
                </a:tc>
                <a:extLst>
                  <a:ext uri="{0D108BD9-81ED-4DB2-BD59-A6C34878D82A}">
                    <a16:rowId xmlns:a16="http://schemas.microsoft.com/office/drawing/2014/main" val="10001"/>
                  </a:ext>
                </a:extLst>
              </a:tr>
              <a:tr h="309559">
                <a:tc>
                  <a:txBody>
                    <a:bodyPr/>
                    <a:lstStyle/>
                    <a:p>
                      <a:pPr algn="ctr"/>
                      <a:r>
                        <a:rPr lang="en-GB" noProof="0" dirty="0" err="1"/>
                        <a:t>Industrie</a:t>
                      </a:r>
                      <a:endParaRPr lang="en-GB" noProof="0" dirty="0"/>
                    </a:p>
                  </a:txBody>
                  <a:tcPr anchor="ctr"/>
                </a:tc>
                <a:tc>
                  <a:txBody>
                    <a:bodyPr/>
                    <a:lstStyle/>
                    <a:p>
                      <a:pPr algn="ctr"/>
                      <a:r>
                        <a:rPr lang="en-GB" noProof="0" dirty="0"/>
                        <a:t>7–20%</a:t>
                      </a:r>
                    </a:p>
                  </a:txBody>
                  <a:tcPr anchor="ctr"/>
                </a:tc>
                <a:tc>
                  <a:txBody>
                    <a:bodyPr/>
                    <a:lstStyle/>
                    <a:p>
                      <a:pPr algn="ctr"/>
                      <a:r>
                        <a:rPr lang="en-GB" noProof="0" dirty="0" err="1"/>
                        <a:t>Jusqu’à</a:t>
                      </a:r>
                      <a:r>
                        <a:rPr lang="en-GB" noProof="0" dirty="0"/>
                        <a:t> 50%</a:t>
                      </a:r>
                    </a:p>
                  </a:txBody>
                  <a:tcPr anchor="ctr"/>
                </a:tc>
                <a:extLst>
                  <a:ext uri="{0D108BD9-81ED-4DB2-BD59-A6C34878D82A}">
                    <a16:rowId xmlns:a16="http://schemas.microsoft.com/office/drawing/2014/main" val="10002"/>
                  </a:ext>
                </a:extLst>
              </a:tr>
              <a:tr h="309559">
                <a:tc>
                  <a:txBody>
                    <a:bodyPr/>
                    <a:lstStyle/>
                    <a:p>
                      <a:endParaRPr lang="en-GB" noProof="0" dirty="0"/>
                    </a:p>
                  </a:txBody>
                  <a:tcPr/>
                </a:tc>
                <a:tc>
                  <a:txBody>
                    <a:bodyPr/>
                    <a:lstStyle/>
                    <a:p>
                      <a:endParaRPr lang="en-GB" noProof="0" dirty="0"/>
                    </a:p>
                  </a:txBody>
                  <a:tcPr/>
                </a:tc>
                <a:tc>
                  <a:txBody>
                    <a:bodyPr/>
                    <a:lstStyle/>
                    <a:p>
                      <a:endParaRPr lang="en-GB" noProof="0" dirty="0"/>
                    </a:p>
                  </a:txBody>
                  <a:tcPr/>
                </a:tc>
                <a:extLst>
                  <a:ext uri="{0D108BD9-81ED-4DB2-BD59-A6C34878D82A}">
                    <a16:rowId xmlns:a16="http://schemas.microsoft.com/office/drawing/2014/main" val="10003"/>
                  </a:ext>
                </a:extLst>
              </a:tr>
            </a:tbl>
          </a:graphicData>
        </a:graphic>
      </p:graphicFrame>
      <p:sp>
        <p:nvSpPr>
          <p:cNvPr id="7" name="Espace réservé du contenu 2"/>
          <p:cNvSpPr txBox="1">
            <a:spLocks/>
          </p:cNvSpPr>
          <p:nvPr/>
        </p:nvSpPr>
        <p:spPr>
          <a:xfrm>
            <a:off x="914399" y="5556250"/>
            <a:ext cx="10711543" cy="72571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AT" sz="1400" u="sng" dirty="0">
                <a:hlinkClick r:id="rId3"/>
              </a:rPr>
              <a:t>http://www.energieeffizienz-im-betrieb.net/energiesparen-unternehmen/beleuchtung-gewerbe-industrie.html</a:t>
            </a:r>
            <a:r>
              <a:rPr lang="de-AT" sz="1400" dirty="0"/>
              <a:t>, (Energieagentur/BMU, DENA; Energieagentur NRW; Erfolgsfaktor Energieeffizienz 2011; DENA)</a:t>
            </a:r>
          </a:p>
          <a:p>
            <a:pPr marL="0" indent="0">
              <a:buNone/>
            </a:pPr>
            <a:r>
              <a:rPr lang="de-AT" sz="1400" dirty="0"/>
              <a:t>http://www.energieeffizienz-im-betrieb.net/energiesparen-unternehmen/druckluft-kosten-senken.html (Energieagentur NRW; Erfolgsfaktor Energieeffizienz 2011; DENA</a:t>
            </a:r>
            <a:r>
              <a:rPr lang="de-DE" sz="1400" dirty="0"/>
              <a:t>)</a:t>
            </a:r>
            <a:r>
              <a:rPr lang="de-DE" altLang="de-DE" sz="1400" dirty="0">
                <a:latin typeface="Arial" charset="0"/>
                <a:cs typeface="Arial" charset="0"/>
              </a:rPr>
              <a:t> </a:t>
            </a:r>
          </a:p>
        </p:txBody>
      </p:sp>
    </p:spTree>
    <p:extLst>
      <p:ext uri="{BB962C8B-B14F-4D97-AF65-F5344CB8AC3E}">
        <p14:creationId xmlns:p14="http://schemas.microsoft.com/office/powerpoint/2010/main" val="1929169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Des </a:t>
            </a:r>
            <a:r>
              <a:rPr lang="en-GB" dirty="0" err="1"/>
              <a:t>mesures</a:t>
            </a:r>
            <a:r>
              <a:rPr lang="en-GB" dirty="0"/>
              <a:t> </a:t>
            </a:r>
            <a:r>
              <a:rPr lang="en-GB" dirty="0" err="1"/>
              <a:t>d’efficacité</a:t>
            </a:r>
            <a:r>
              <a:rPr lang="en-GB" dirty="0"/>
              <a:t> </a:t>
            </a:r>
            <a:r>
              <a:rPr lang="en-GB" dirty="0" err="1"/>
              <a:t>mises</a:t>
            </a:r>
            <a:r>
              <a:rPr lang="en-GB" dirty="0"/>
              <a:t> </a:t>
            </a:r>
            <a:r>
              <a:rPr lang="en-GB" dirty="0" err="1"/>
              <a:t>en</a:t>
            </a:r>
            <a:r>
              <a:rPr lang="en-GB" dirty="0"/>
              <a:t> oeuvre …</a:t>
            </a:r>
          </a:p>
        </p:txBody>
      </p:sp>
      <p:sp>
        <p:nvSpPr>
          <p:cNvPr id="3" name="Inhaltsplatzhalter 2"/>
          <p:cNvSpPr>
            <a:spLocks noGrp="1"/>
          </p:cNvSpPr>
          <p:nvPr>
            <p:ph idx="1"/>
          </p:nvPr>
        </p:nvSpPr>
        <p:spPr>
          <a:xfrm>
            <a:off x="838199" y="1110282"/>
            <a:ext cx="9414511" cy="4838082"/>
          </a:xfrm>
        </p:spPr>
        <p:txBody>
          <a:bodyPr>
            <a:normAutofit fontScale="92500" lnSpcReduction="10000"/>
          </a:bodyPr>
          <a:lstStyle/>
          <a:p>
            <a:pPr marL="0" indent="0">
              <a:buNone/>
            </a:pPr>
            <a:r>
              <a:rPr lang="fr-FR" dirty="0"/>
              <a:t>L’enquête IMPAWATT souligne :</a:t>
            </a:r>
          </a:p>
          <a:p>
            <a:pPr marL="0" indent="0">
              <a:buNone/>
            </a:pPr>
            <a:endParaRPr lang="fr-FR" dirty="0"/>
          </a:p>
          <a:p>
            <a:r>
              <a:rPr lang="fr-FR" sz="3000" dirty="0"/>
              <a:t>les actions déjà mises en œuvre par environ 30 % des entreprises :</a:t>
            </a:r>
          </a:p>
          <a:p>
            <a:pPr lvl="1"/>
            <a:r>
              <a:rPr lang="fr-FR" dirty="0"/>
              <a:t>Correction du facteur de puissance</a:t>
            </a:r>
          </a:p>
          <a:p>
            <a:pPr lvl="1"/>
            <a:r>
              <a:rPr lang="fr-FR" dirty="0"/>
              <a:t>Suivi des consommations d’énergie</a:t>
            </a:r>
          </a:p>
          <a:p>
            <a:pPr marL="0" indent="0">
              <a:buNone/>
            </a:pPr>
            <a:r>
              <a:rPr lang="fr-FR" dirty="0"/>
              <a:t>	</a:t>
            </a:r>
          </a:p>
          <a:p>
            <a:r>
              <a:rPr lang="fr-FR" sz="3000" dirty="0"/>
              <a:t>les actions partiellement mises en œuvre ou planifiées :</a:t>
            </a:r>
          </a:p>
          <a:p>
            <a:pPr lvl="1"/>
            <a:r>
              <a:rPr lang="fr-FR" dirty="0"/>
              <a:t>Systèmes d'éclairage</a:t>
            </a:r>
          </a:p>
          <a:p>
            <a:pPr lvl="1"/>
            <a:r>
              <a:rPr lang="fr-FR" dirty="0"/>
              <a:t>Systèmes de chauffage et de climatisation</a:t>
            </a:r>
          </a:p>
          <a:p>
            <a:pPr lvl="1"/>
            <a:r>
              <a:rPr lang="fr-FR" dirty="0"/>
              <a:t>Air comprimé</a:t>
            </a:r>
          </a:p>
          <a:p>
            <a:pPr lvl="1"/>
            <a:r>
              <a:rPr lang="fr-FR" dirty="0"/>
              <a:t>Systèmes de gestion et de contrôle de l'énergie</a:t>
            </a:r>
          </a:p>
          <a:p>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20</a:t>
            </a:fld>
            <a:endParaRPr lang="fr-CH"/>
          </a:p>
        </p:txBody>
      </p:sp>
      <p:pic>
        <p:nvPicPr>
          <p:cNvPr id="6" name="Picture 2" descr="\\vaeadaten\projekte\_2017\17.075_IMPAWATT\4_WP2_Energy Efficiency\Task 2.1 Energy Efficiency for Industry\bildarchiv\LED rot__led-2023979__340_pixabay.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6813" y="945762"/>
            <a:ext cx="1056006" cy="14595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vaeadaten\projekte\_2017\17.075_IMPAWATT\4_WP2_Energy Efficiency\Task 2.1 Energy Efficiency for Industry\bildarchiv\LED gelb__led-2023985__340_pixabay.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9700" y="2717303"/>
            <a:ext cx="729760" cy="145952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vaeadaten\projekte\_2017\17.075_IMPAWATT\4_WP2_Energy Efficiency\Task 2.1 Energy Efficiency for Industry\bildarchiv\LED braun__led-2023978__340_pixabay.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38083" y="4288645"/>
            <a:ext cx="729760" cy="1459520"/>
          </a:xfrm>
          <a:prstGeom prst="rect">
            <a:avLst/>
          </a:prstGeom>
          <a:noFill/>
          <a:extLst>
            <a:ext uri="{909E8E84-426E-40DD-AFC4-6F175D3DCCD1}">
              <a14:hiddenFill xmlns:a14="http://schemas.microsoft.com/office/drawing/2010/main">
                <a:solidFill>
                  <a:srgbClr val="FFFFFF"/>
                </a:solidFill>
              </a14:hiddenFill>
            </a:ext>
          </a:extLst>
        </p:spPr>
      </p:pic>
      <p:sp>
        <p:nvSpPr>
          <p:cNvPr id="9" name="Rechteck 8"/>
          <p:cNvSpPr/>
          <p:nvPr/>
        </p:nvSpPr>
        <p:spPr>
          <a:xfrm rot="16200000">
            <a:off x="10256906" y="4318557"/>
            <a:ext cx="3666027" cy="230832"/>
          </a:xfrm>
          <a:prstGeom prst="rect">
            <a:avLst/>
          </a:prstGeom>
        </p:spPr>
        <p:txBody>
          <a:bodyPr wrap="square">
            <a:spAutoFit/>
          </a:bodyPr>
          <a:lstStyle/>
          <a:p>
            <a:pPr lvl="0"/>
            <a:r>
              <a:rPr lang="de-AT" sz="900" dirty="0">
                <a:solidFill>
                  <a:prstClr val="black"/>
                </a:solidFill>
              </a:rPr>
              <a:t>pixabay_led-2023978__340  led-2023985__340  led-2023979__340</a:t>
            </a:r>
          </a:p>
        </p:txBody>
      </p:sp>
    </p:spTree>
    <p:extLst>
      <p:ext uri="{BB962C8B-B14F-4D97-AF65-F5344CB8AC3E}">
        <p14:creationId xmlns:p14="http://schemas.microsoft.com/office/powerpoint/2010/main" val="939193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a:t>… et des </a:t>
            </a:r>
            <a:r>
              <a:rPr lang="de-AT" dirty="0" err="1"/>
              <a:t>sources</a:t>
            </a:r>
            <a:r>
              <a:rPr lang="de-AT" dirty="0"/>
              <a:t> potentielles </a:t>
            </a:r>
            <a:r>
              <a:rPr lang="de-AT" dirty="0" err="1"/>
              <a:t>d‘économies</a:t>
            </a:r>
            <a:endParaRPr lang="de-AT" dirty="0"/>
          </a:p>
        </p:txBody>
      </p:sp>
      <p:sp>
        <p:nvSpPr>
          <p:cNvPr id="3" name="Inhaltsplatzhalter 2"/>
          <p:cNvSpPr>
            <a:spLocks noGrp="1"/>
          </p:cNvSpPr>
          <p:nvPr>
            <p:ph idx="1"/>
          </p:nvPr>
        </p:nvSpPr>
        <p:spPr>
          <a:xfrm>
            <a:off x="575309" y="1708768"/>
            <a:ext cx="7932821" cy="4838082"/>
          </a:xfrm>
        </p:spPr>
        <p:txBody>
          <a:bodyPr/>
          <a:lstStyle/>
          <a:p>
            <a:r>
              <a:rPr lang="fr-FR" dirty="0"/>
              <a:t>et les actions non achevées ou non planifiées et qui représentent donc un potentiel d’économie :</a:t>
            </a:r>
          </a:p>
          <a:p>
            <a:pPr lvl="1"/>
            <a:r>
              <a:rPr lang="fr-FR" sz="2200" dirty="0"/>
              <a:t>Cogénération, tri-génération</a:t>
            </a:r>
          </a:p>
          <a:p>
            <a:pPr lvl="1"/>
            <a:r>
              <a:rPr lang="fr-FR" sz="2200" dirty="0"/>
              <a:t>Optimisation des systèmes de production de vapeur</a:t>
            </a:r>
          </a:p>
          <a:p>
            <a:pPr lvl="1"/>
            <a:r>
              <a:rPr lang="fr-FR" sz="2200" dirty="0"/>
              <a:t>Optimisation des équipements de combustion</a:t>
            </a:r>
          </a:p>
          <a:p>
            <a:pPr lvl="1"/>
            <a:r>
              <a:rPr lang="fr-FR" sz="2200" dirty="0"/>
              <a:t>Optimisation des équipements de réfrigération</a:t>
            </a:r>
          </a:p>
          <a:p>
            <a:pPr lvl="1"/>
            <a:r>
              <a:rPr lang="fr-FR" sz="2200" dirty="0"/>
              <a:t>Véhicules propres</a:t>
            </a:r>
          </a:p>
          <a:p>
            <a:pPr lvl="1"/>
            <a:r>
              <a:rPr lang="fr-FR" sz="2200" dirty="0"/>
              <a:t>Achat d'énergie verte</a:t>
            </a:r>
          </a:p>
          <a:p>
            <a:pPr marL="457200" lvl="1" indent="0">
              <a:buNone/>
            </a:pPr>
            <a:endParaRPr lang="fr-FR" dirty="0"/>
          </a:p>
        </p:txBody>
      </p:sp>
      <p:sp>
        <p:nvSpPr>
          <p:cNvPr id="4" name="Foliennummernplatzhalter 3"/>
          <p:cNvSpPr>
            <a:spLocks noGrp="1"/>
          </p:cNvSpPr>
          <p:nvPr>
            <p:ph type="sldNum" sz="quarter" idx="12"/>
          </p:nvPr>
        </p:nvSpPr>
        <p:spPr/>
        <p:txBody>
          <a:bodyPr/>
          <a:lstStyle/>
          <a:p>
            <a:fld id="{EA29A727-5B0F-406F-A76C-7B93759A547D}" type="slidenum">
              <a:rPr lang="fr-CH" smtClean="0"/>
              <a:t>21</a:t>
            </a:fld>
            <a:endParaRPr lang="fr-CH"/>
          </a:p>
        </p:txBody>
      </p:sp>
      <p:pic>
        <p:nvPicPr>
          <p:cNvPr id="5" name="Picture 2" descr="\\vaeadaten\projekte\_2017\17.075_IMPAWATT\4_WP2_Energy Efficiency\Task 2.1 Energy Efficiency for Industry\bildarchiv\Potenzial__opportunity-396265__340_pixab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2446" y="1708768"/>
            <a:ext cx="2637741" cy="172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hteck 5"/>
          <p:cNvSpPr/>
          <p:nvPr/>
        </p:nvSpPr>
        <p:spPr>
          <a:xfrm rot="16200000">
            <a:off x="11119141" y="5325062"/>
            <a:ext cx="1941557" cy="230832"/>
          </a:xfrm>
          <a:prstGeom prst="rect">
            <a:avLst/>
          </a:prstGeom>
        </p:spPr>
        <p:txBody>
          <a:bodyPr wrap="none">
            <a:spAutoFit/>
          </a:bodyPr>
          <a:lstStyle/>
          <a:p>
            <a:pPr lvl="0"/>
            <a:r>
              <a:rPr lang="de-AT" sz="900" dirty="0">
                <a:solidFill>
                  <a:prstClr val="black"/>
                </a:solidFill>
              </a:rPr>
              <a:t>pixabay_opportunity-396265__340</a:t>
            </a:r>
          </a:p>
        </p:txBody>
      </p:sp>
    </p:spTree>
    <p:extLst>
      <p:ext uri="{BB962C8B-B14F-4D97-AF65-F5344CB8AC3E}">
        <p14:creationId xmlns:p14="http://schemas.microsoft.com/office/powerpoint/2010/main" val="26564731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89536"/>
            <a:ext cx="10515600" cy="1146176"/>
          </a:xfrm>
        </p:spPr>
        <p:txBody>
          <a:bodyPr/>
          <a:lstStyle/>
          <a:p>
            <a:r>
              <a:rPr lang="fr-FR" dirty="0"/>
              <a:t>Domaines d'application des mesures d'efficacité énergétique</a:t>
            </a:r>
          </a:p>
        </p:txBody>
      </p:sp>
      <p:sp>
        <p:nvSpPr>
          <p:cNvPr id="3" name="Inhaltsplatzhalter 2"/>
          <p:cNvSpPr>
            <a:spLocks noGrp="1"/>
          </p:cNvSpPr>
          <p:nvPr>
            <p:ph idx="1"/>
          </p:nvPr>
        </p:nvSpPr>
        <p:spPr/>
        <p:txBody>
          <a:bodyPr/>
          <a:lstStyle/>
          <a:p>
            <a:pPr marL="0" indent="0">
              <a:buNone/>
            </a:pPr>
            <a:r>
              <a:rPr lang="fr-FR" dirty="0"/>
              <a:t>IMPAWATT publie des informations sur les mesures d'efficacité énergétique relatives aux domaines suivants :</a:t>
            </a:r>
            <a:endParaRPr lang="de-AT" dirty="0"/>
          </a:p>
          <a:p>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22</a:t>
            </a:fld>
            <a:endParaRPr lang="fr-CH"/>
          </a:p>
        </p:txBody>
      </p:sp>
      <p:graphicFrame>
        <p:nvGraphicFramePr>
          <p:cNvPr id="5" name="Tabelle 4"/>
          <p:cNvGraphicFramePr>
            <a:graphicFrameLocks noGrp="1"/>
          </p:cNvGraphicFramePr>
          <p:nvPr>
            <p:extLst>
              <p:ext uri="{D42A27DB-BD31-4B8C-83A1-F6EECF244321}">
                <p14:modId xmlns:p14="http://schemas.microsoft.com/office/powerpoint/2010/main" val="3382524831"/>
              </p:ext>
            </p:extLst>
          </p:nvPr>
        </p:nvGraphicFramePr>
        <p:xfrm>
          <a:off x="764758" y="2459578"/>
          <a:ext cx="10100881" cy="3469640"/>
        </p:xfrm>
        <a:graphic>
          <a:graphicData uri="http://schemas.openxmlformats.org/drawingml/2006/table">
            <a:tbl>
              <a:tblPr firstRow="1" bandRow="1">
                <a:tableStyleId>{5C22544A-7EE6-4342-B048-85BDC9FD1C3A}</a:tableStyleId>
              </a:tblPr>
              <a:tblGrid>
                <a:gridCol w="4853989">
                  <a:extLst>
                    <a:ext uri="{9D8B030D-6E8A-4147-A177-3AD203B41FA5}">
                      <a16:colId xmlns:a16="http://schemas.microsoft.com/office/drawing/2014/main" val="20000"/>
                    </a:ext>
                  </a:extLst>
                </a:gridCol>
                <a:gridCol w="5246892">
                  <a:extLst>
                    <a:ext uri="{9D8B030D-6E8A-4147-A177-3AD203B41FA5}">
                      <a16:colId xmlns:a16="http://schemas.microsoft.com/office/drawing/2014/main" val="20001"/>
                    </a:ext>
                  </a:extLst>
                </a:gridCol>
              </a:tblGrid>
              <a:tr h="370840">
                <a:tc gridSpan="2">
                  <a:txBody>
                    <a:bodyPr/>
                    <a:lstStyle/>
                    <a:p>
                      <a:r>
                        <a:rPr lang="fr-FR" sz="2000" noProof="0" dirty="0">
                          <a:latin typeface="+mn-lt"/>
                        </a:rPr>
                        <a:t>Domaines d'application des mesures d'efficacité énergétique abordés</a:t>
                      </a:r>
                      <a:r>
                        <a:rPr lang="fr-FR" sz="2000" baseline="0" noProof="0" dirty="0">
                          <a:latin typeface="+mn-lt"/>
                        </a:rPr>
                        <a:t> par IMPAWATT</a:t>
                      </a:r>
                      <a:endParaRPr lang="en-GB" sz="2000" noProof="0" dirty="0">
                        <a:latin typeface="+mn-lt"/>
                      </a:endParaRPr>
                    </a:p>
                  </a:txBody>
                  <a:tcPr/>
                </a:tc>
                <a:tc hMerge="1">
                  <a:txBody>
                    <a:bodyPr/>
                    <a:lstStyle/>
                    <a:p>
                      <a:endParaRPr lang="de-AT" dirty="0"/>
                    </a:p>
                  </a:txBody>
                  <a:tcPr/>
                </a:tc>
                <a:extLst>
                  <a:ext uri="{0D108BD9-81ED-4DB2-BD59-A6C34878D82A}">
                    <a16:rowId xmlns:a16="http://schemas.microsoft.com/office/drawing/2014/main" val="10000"/>
                  </a:ext>
                </a:extLst>
              </a:tr>
              <a:tr h="370840">
                <a:tc>
                  <a:txBody>
                    <a:bodyPr/>
                    <a:lstStyle/>
                    <a:p>
                      <a:pPr algn="l" rtl="0" fontAlgn="b"/>
                      <a:r>
                        <a:rPr lang="en-GB" sz="2000" b="0" i="0" u="none" strike="noStrike" noProof="0" dirty="0">
                          <a:solidFill>
                            <a:schemeClr val="tx1">
                              <a:lumMod val="75000"/>
                              <a:lumOff val="25000"/>
                            </a:schemeClr>
                          </a:solidFill>
                          <a:effectLst/>
                          <a:latin typeface="+mn-lt"/>
                        </a:rPr>
                        <a:t>Management</a:t>
                      </a:r>
                      <a:r>
                        <a:rPr lang="en-GB" sz="2000" b="0" i="0" u="none" strike="noStrike" baseline="0" noProof="0" dirty="0">
                          <a:solidFill>
                            <a:schemeClr val="tx1">
                              <a:lumMod val="75000"/>
                              <a:lumOff val="25000"/>
                            </a:schemeClr>
                          </a:solidFill>
                          <a:effectLst/>
                          <a:latin typeface="+mn-lt"/>
                        </a:rPr>
                        <a:t> de </a:t>
                      </a:r>
                      <a:r>
                        <a:rPr lang="en-GB" sz="2000" b="0" i="0" u="none" strike="noStrike" baseline="0" noProof="0" dirty="0" err="1">
                          <a:solidFill>
                            <a:schemeClr val="tx1">
                              <a:lumMod val="75000"/>
                              <a:lumOff val="25000"/>
                            </a:schemeClr>
                          </a:solidFill>
                          <a:effectLst/>
                          <a:latin typeface="+mn-lt"/>
                        </a:rPr>
                        <a:t>l’énergie</a:t>
                      </a:r>
                      <a:r>
                        <a:rPr lang="en-GB" sz="2000" b="0" i="0" u="none" strike="noStrike" baseline="0" noProof="0" dirty="0">
                          <a:solidFill>
                            <a:schemeClr val="tx1">
                              <a:lumMod val="75000"/>
                              <a:lumOff val="25000"/>
                            </a:schemeClr>
                          </a:solidFill>
                          <a:effectLst/>
                          <a:latin typeface="+mn-lt"/>
                        </a:rPr>
                        <a:t> </a:t>
                      </a:r>
                      <a:endParaRPr lang="en-GB" sz="2000" b="0" i="0" u="none" strike="noStrike" noProof="0" dirty="0">
                        <a:solidFill>
                          <a:schemeClr val="tx1">
                            <a:lumMod val="75000"/>
                            <a:lumOff val="25000"/>
                          </a:schemeClr>
                        </a:solidFill>
                        <a:effectLst/>
                        <a:latin typeface="+mn-lt"/>
                      </a:endParaRPr>
                    </a:p>
                  </a:txBody>
                  <a:tcPr marL="108000" marR="0" marT="0" marB="0" anchor="ctr"/>
                </a:tc>
                <a:tc>
                  <a:txBody>
                    <a:bodyPr/>
                    <a:lstStyle/>
                    <a:p>
                      <a:pPr algn="l" rtl="0" fontAlgn="b"/>
                      <a:r>
                        <a:rPr lang="en-GB" sz="2000" b="0" i="0" u="none" strike="noStrike" noProof="0" dirty="0" err="1">
                          <a:solidFill>
                            <a:schemeClr val="tx1">
                              <a:lumMod val="75000"/>
                              <a:lumOff val="25000"/>
                            </a:schemeClr>
                          </a:solidFill>
                          <a:effectLst/>
                          <a:latin typeface="+mn-lt"/>
                        </a:rPr>
                        <a:t>Systèmes</a:t>
                      </a:r>
                      <a:r>
                        <a:rPr lang="en-GB" sz="2000" b="0" i="0" u="none" strike="noStrike" noProof="0" dirty="0">
                          <a:solidFill>
                            <a:schemeClr val="tx1">
                              <a:lumMod val="75000"/>
                              <a:lumOff val="25000"/>
                            </a:schemeClr>
                          </a:solidFill>
                          <a:effectLst/>
                          <a:latin typeface="+mn-lt"/>
                        </a:rPr>
                        <a:t> </a:t>
                      </a:r>
                      <a:r>
                        <a:rPr lang="en-GB" sz="2000" b="0" i="0" u="none" strike="noStrike" noProof="0" dirty="0" err="1">
                          <a:solidFill>
                            <a:schemeClr val="tx1">
                              <a:lumMod val="75000"/>
                              <a:lumOff val="25000"/>
                            </a:schemeClr>
                          </a:solidFill>
                          <a:effectLst/>
                          <a:latin typeface="+mn-lt"/>
                        </a:rPr>
                        <a:t>d’éclairage</a:t>
                      </a:r>
                      <a:endParaRPr lang="en-GB" sz="2000" b="0" i="0" u="none" strike="noStrike" noProof="0" dirty="0">
                        <a:solidFill>
                          <a:schemeClr val="tx1">
                            <a:lumMod val="75000"/>
                            <a:lumOff val="25000"/>
                          </a:schemeClr>
                        </a:solidFill>
                        <a:effectLst/>
                        <a:latin typeface="+mn-lt"/>
                      </a:endParaRPr>
                    </a:p>
                  </a:txBody>
                  <a:tcPr marL="108000" marR="0" marT="0" marB="0" anchor="ctr"/>
                </a:tc>
                <a:extLst>
                  <a:ext uri="{0D108BD9-81ED-4DB2-BD59-A6C34878D82A}">
                    <a16:rowId xmlns:a16="http://schemas.microsoft.com/office/drawing/2014/main" val="10001"/>
                  </a:ext>
                </a:extLst>
              </a:tr>
              <a:tr h="370840">
                <a:tc>
                  <a:txBody>
                    <a:bodyPr/>
                    <a:lstStyle/>
                    <a:p>
                      <a:pPr algn="l" rtl="0" fontAlgn="b"/>
                      <a:r>
                        <a:rPr lang="en-GB" sz="2000" b="0" i="0" u="none" strike="noStrike" noProof="0" dirty="0" err="1">
                          <a:solidFill>
                            <a:schemeClr val="tx1">
                              <a:lumMod val="75000"/>
                              <a:lumOff val="25000"/>
                            </a:schemeClr>
                          </a:solidFill>
                          <a:effectLst/>
                          <a:latin typeface="+mn-lt"/>
                        </a:rPr>
                        <a:t>Pompes</a:t>
                      </a:r>
                      <a:endParaRPr lang="en-GB" sz="2000" b="0" i="0" u="none" strike="noStrike" noProof="0" dirty="0">
                        <a:solidFill>
                          <a:schemeClr val="tx1">
                            <a:lumMod val="75000"/>
                            <a:lumOff val="25000"/>
                          </a:schemeClr>
                        </a:solidFill>
                        <a:effectLst/>
                        <a:latin typeface="+mn-lt"/>
                      </a:endParaRPr>
                    </a:p>
                  </a:txBody>
                  <a:tcPr marL="108000" marR="0" marT="0" marB="0" anchor="ctr"/>
                </a:tc>
                <a:tc>
                  <a:txBody>
                    <a:bodyPr/>
                    <a:lstStyle/>
                    <a:p>
                      <a:pPr algn="l" rtl="0" fontAlgn="b"/>
                      <a:r>
                        <a:rPr lang="en-GB" sz="2000" b="0" i="0" u="none" strike="noStrike" noProof="0" dirty="0" err="1">
                          <a:solidFill>
                            <a:schemeClr val="tx1">
                              <a:lumMod val="75000"/>
                              <a:lumOff val="25000"/>
                            </a:schemeClr>
                          </a:solidFill>
                          <a:effectLst/>
                          <a:latin typeface="+mn-lt"/>
                        </a:rPr>
                        <a:t>Chauffage</a:t>
                      </a:r>
                      <a:r>
                        <a:rPr lang="en-GB" sz="2000" b="0" i="0" u="none" strike="noStrike" baseline="0" noProof="0" dirty="0">
                          <a:solidFill>
                            <a:schemeClr val="tx1">
                              <a:lumMod val="75000"/>
                              <a:lumOff val="25000"/>
                            </a:schemeClr>
                          </a:solidFill>
                          <a:effectLst/>
                          <a:latin typeface="+mn-lt"/>
                        </a:rPr>
                        <a:t> </a:t>
                      </a:r>
                      <a:r>
                        <a:rPr lang="en-GB" sz="2000" b="0" i="0" u="none" strike="noStrike" baseline="0" noProof="0" dirty="0" err="1">
                          <a:solidFill>
                            <a:schemeClr val="tx1">
                              <a:lumMod val="75000"/>
                              <a:lumOff val="25000"/>
                            </a:schemeClr>
                          </a:solidFill>
                          <a:effectLst/>
                          <a:latin typeface="+mn-lt"/>
                        </a:rPr>
                        <a:t>industriel</a:t>
                      </a:r>
                      <a:r>
                        <a:rPr lang="en-GB" sz="2000" b="0" i="0" u="none" strike="noStrike" baseline="0" noProof="0" dirty="0">
                          <a:solidFill>
                            <a:schemeClr val="tx1">
                              <a:lumMod val="75000"/>
                              <a:lumOff val="25000"/>
                            </a:schemeClr>
                          </a:solidFill>
                          <a:effectLst/>
                          <a:latin typeface="+mn-lt"/>
                        </a:rPr>
                        <a:t> </a:t>
                      </a:r>
                      <a:endParaRPr lang="en-GB" sz="2000" b="0" i="0" u="none" strike="noStrike" noProof="0" dirty="0">
                        <a:solidFill>
                          <a:schemeClr val="tx1">
                            <a:lumMod val="75000"/>
                            <a:lumOff val="25000"/>
                          </a:schemeClr>
                        </a:solidFill>
                        <a:effectLst/>
                        <a:latin typeface="+mn-lt"/>
                      </a:endParaRPr>
                    </a:p>
                  </a:txBody>
                  <a:tcPr marL="108000" marR="0" marT="0" marB="0" anchor="ctr"/>
                </a:tc>
                <a:extLst>
                  <a:ext uri="{0D108BD9-81ED-4DB2-BD59-A6C34878D82A}">
                    <a16:rowId xmlns:a16="http://schemas.microsoft.com/office/drawing/2014/main" val="10002"/>
                  </a:ext>
                </a:extLst>
              </a:tr>
              <a:tr h="370840">
                <a:tc>
                  <a:txBody>
                    <a:bodyPr/>
                    <a:lstStyle/>
                    <a:p>
                      <a:pPr algn="l" rtl="0" fontAlgn="b"/>
                      <a:r>
                        <a:rPr lang="en-GB" sz="2000" b="0" i="0" u="none" strike="noStrike" noProof="0" dirty="0">
                          <a:solidFill>
                            <a:schemeClr val="tx1">
                              <a:lumMod val="75000"/>
                              <a:lumOff val="25000"/>
                            </a:schemeClr>
                          </a:solidFill>
                          <a:effectLst/>
                          <a:latin typeface="+mn-lt"/>
                        </a:rPr>
                        <a:t>Air </a:t>
                      </a:r>
                      <a:r>
                        <a:rPr lang="en-GB" sz="2000" b="0" i="0" u="none" strike="noStrike" noProof="0" dirty="0" err="1">
                          <a:solidFill>
                            <a:schemeClr val="tx1">
                              <a:lumMod val="75000"/>
                              <a:lumOff val="25000"/>
                            </a:schemeClr>
                          </a:solidFill>
                          <a:effectLst/>
                          <a:latin typeface="+mn-lt"/>
                        </a:rPr>
                        <a:t>comprimé</a:t>
                      </a:r>
                      <a:r>
                        <a:rPr lang="en-GB" sz="2000" b="0" i="0" u="none" strike="noStrike" noProof="0" dirty="0">
                          <a:solidFill>
                            <a:schemeClr val="tx1">
                              <a:lumMod val="75000"/>
                              <a:lumOff val="25000"/>
                            </a:schemeClr>
                          </a:solidFill>
                          <a:effectLst/>
                          <a:latin typeface="+mn-lt"/>
                        </a:rPr>
                        <a:t> </a:t>
                      </a:r>
                    </a:p>
                  </a:txBody>
                  <a:tcPr marL="108000" marR="0" marT="0" marB="0" anchor="ctr"/>
                </a:tc>
                <a:tc>
                  <a:txBody>
                    <a:bodyPr/>
                    <a:lstStyle/>
                    <a:p>
                      <a:pPr algn="l" rtl="0" fontAlgn="b"/>
                      <a:r>
                        <a:rPr lang="en-GB" sz="2000" b="0" i="0" u="none" strike="noStrike" noProof="0" dirty="0" err="1">
                          <a:solidFill>
                            <a:schemeClr val="tx1">
                              <a:lumMod val="75000"/>
                              <a:lumOff val="25000"/>
                            </a:schemeClr>
                          </a:solidFill>
                          <a:effectLst/>
                          <a:latin typeface="+mn-lt"/>
                        </a:rPr>
                        <a:t>Vapeur</a:t>
                      </a:r>
                      <a:endParaRPr lang="en-GB" sz="2000" b="0" i="0" u="none" strike="noStrike" noProof="0" dirty="0">
                        <a:solidFill>
                          <a:schemeClr val="tx1">
                            <a:lumMod val="75000"/>
                            <a:lumOff val="25000"/>
                          </a:schemeClr>
                        </a:solidFill>
                        <a:effectLst/>
                        <a:latin typeface="+mn-lt"/>
                      </a:endParaRPr>
                    </a:p>
                  </a:txBody>
                  <a:tcPr marL="108000" marR="0" marT="0" marB="0" anchor="ctr"/>
                </a:tc>
                <a:extLst>
                  <a:ext uri="{0D108BD9-81ED-4DB2-BD59-A6C34878D82A}">
                    <a16:rowId xmlns:a16="http://schemas.microsoft.com/office/drawing/2014/main" val="10003"/>
                  </a:ext>
                </a:extLst>
              </a:tr>
              <a:tr h="370840">
                <a:tc>
                  <a:txBody>
                    <a:bodyPr/>
                    <a:lstStyle/>
                    <a:p>
                      <a:pPr algn="l" rtl="0" fontAlgn="b"/>
                      <a:r>
                        <a:rPr lang="en-GB" sz="2000" b="0" i="0" u="none" strike="noStrike" noProof="0" dirty="0" err="1">
                          <a:solidFill>
                            <a:schemeClr val="tx1">
                              <a:lumMod val="75000"/>
                              <a:lumOff val="25000"/>
                            </a:schemeClr>
                          </a:solidFill>
                          <a:effectLst/>
                          <a:latin typeface="+mn-lt"/>
                        </a:rPr>
                        <a:t>Ventilateurs</a:t>
                      </a:r>
                      <a:r>
                        <a:rPr lang="en-GB" sz="2000" b="0" i="0" u="none" strike="noStrike" noProof="0" dirty="0">
                          <a:solidFill>
                            <a:schemeClr val="tx1">
                              <a:lumMod val="75000"/>
                              <a:lumOff val="25000"/>
                            </a:schemeClr>
                          </a:solidFill>
                          <a:effectLst/>
                          <a:latin typeface="+mn-lt"/>
                        </a:rPr>
                        <a:t>, CVC</a:t>
                      </a:r>
                    </a:p>
                  </a:txBody>
                  <a:tcPr marL="108000" marR="0" marT="0" marB="0" anchor="ctr"/>
                </a:tc>
                <a:tc>
                  <a:txBody>
                    <a:bodyPr/>
                    <a:lstStyle/>
                    <a:p>
                      <a:pPr algn="l" rtl="0" fontAlgn="b"/>
                      <a:r>
                        <a:rPr lang="en-GB" sz="2000" b="0" i="0" u="none" strike="noStrike" noProof="0" dirty="0" err="1">
                          <a:solidFill>
                            <a:schemeClr val="tx1">
                              <a:lumMod val="75000"/>
                              <a:lumOff val="25000"/>
                            </a:schemeClr>
                          </a:solidFill>
                          <a:effectLst/>
                          <a:latin typeface="+mn-lt"/>
                        </a:rPr>
                        <a:t>Récupération</a:t>
                      </a:r>
                      <a:r>
                        <a:rPr lang="en-GB" sz="2000" b="0" i="0" u="none" strike="noStrike" noProof="0" dirty="0">
                          <a:solidFill>
                            <a:schemeClr val="tx1">
                              <a:lumMod val="75000"/>
                              <a:lumOff val="25000"/>
                            </a:schemeClr>
                          </a:solidFill>
                          <a:effectLst/>
                          <a:latin typeface="+mn-lt"/>
                        </a:rPr>
                        <a:t> </a:t>
                      </a:r>
                      <a:r>
                        <a:rPr lang="en-GB" sz="2000" b="0" i="0" u="none" strike="noStrike" baseline="0" noProof="0" dirty="0" err="1">
                          <a:solidFill>
                            <a:schemeClr val="tx1">
                              <a:lumMod val="75000"/>
                              <a:lumOff val="25000"/>
                            </a:schemeClr>
                          </a:solidFill>
                          <a:effectLst/>
                          <a:latin typeface="+mn-lt"/>
                        </a:rPr>
                        <a:t>chaleur</a:t>
                      </a:r>
                      <a:r>
                        <a:rPr lang="en-GB" sz="2000" b="0" i="0" u="none" strike="noStrike" baseline="0" noProof="0" dirty="0">
                          <a:solidFill>
                            <a:schemeClr val="tx1">
                              <a:lumMod val="75000"/>
                              <a:lumOff val="25000"/>
                            </a:schemeClr>
                          </a:solidFill>
                          <a:effectLst/>
                          <a:latin typeface="+mn-lt"/>
                        </a:rPr>
                        <a:t> fatale, </a:t>
                      </a:r>
                      <a:r>
                        <a:rPr lang="en-GB" sz="2000" b="0" i="0" u="none" strike="noStrike" baseline="0" noProof="0" dirty="0" err="1">
                          <a:solidFill>
                            <a:schemeClr val="tx1">
                              <a:lumMod val="75000"/>
                              <a:lumOff val="25000"/>
                            </a:schemeClr>
                          </a:solidFill>
                          <a:effectLst/>
                          <a:latin typeface="+mn-lt"/>
                        </a:rPr>
                        <a:t>pompes</a:t>
                      </a:r>
                      <a:r>
                        <a:rPr lang="en-GB" sz="2000" b="0" i="0" u="none" strike="noStrike" baseline="0" noProof="0" dirty="0">
                          <a:solidFill>
                            <a:schemeClr val="tx1">
                              <a:lumMod val="75000"/>
                              <a:lumOff val="25000"/>
                            </a:schemeClr>
                          </a:solidFill>
                          <a:effectLst/>
                          <a:latin typeface="+mn-lt"/>
                        </a:rPr>
                        <a:t> à </a:t>
                      </a:r>
                      <a:r>
                        <a:rPr lang="en-GB" sz="2000" b="0" i="0" u="none" strike="noStrike" baseline="0" noProof="0" dirty="0" err="1">
                          <a:solidFill>
                            <a:schemeClr val="tx1">
                              <a:lumMod val="75000"/>
                              <a:lumOff val="25000"/>
                            </a:schemeClr>
                          </a:solidFill>
                          <a:effectLst/>
                          <a:latin typeface="+mn-lt"/>
                        </a:rPr>
                        <a:t>chaleur</a:t>
                      </a:r>
                      <a:endParaRPr lang="en-GB" sz="2000" b="0" i="0" u="none" strike="noStrike" noProof="0" dirty="0">
                        <a:solidFill>
                          <a:schemeClr val="tx1">
                            <a:lumMod val="75000"/>
                            <a:lumOff val="25000"/>
                          </a:schemeClr>
                        </a:solidFill>
                        <a:effectLst/>
                        <a:latin typeface="+mn-lt"/>
                      </a:endParaRPr>
                    </a:p>
                  </a:txBody>
                  <a:tcPr marL="108000" marR="0" marT="0" marB="0" anchor="ctr"/>
                </a:tc>
                <a:extLst>
                  <a:ext uri="{0D108BD9-81ED-4DB2-BD59-A6C34878D82A}">
                    <a16:rowId xmlns:a16="http://schemas.microsoft.com/office/drawing/2014/main" val="10004"/>
                  </a:ext>
                </a:extLst>
              </a:tr>
              <a:tr h="354475">
                <a:tc>
                  <a:txBody>
                    <a:bodyPr/>
                    <a:lstStyle/>
                    <a:p>
                      <a:pPr algn="l" rtl="0" fontAlgn="b"/>
                      <a:r>
                        <a:rPr lang="en-GB" sz="2000" b="0" i="0" u="none" strike="noStrike" noProof="0" dirty="0" err="1">
                          <a:solidFill>
                            <a:schemeClr val="tx1">
                              <a:lumMod val="75000"/>
                              <a:lumOff val="25000"/>
                            </a:schemeClr>
                          </a:solidFill>
                          <a:effectLst/>
                          <a:latin typeface="+mn-lt"/>
                        </a:rPr>
                        <a:t>Systèmes</a:t>
                      </a:r>
                      <a:r>
                        <a:rPr lang="en-GB" sz="2000" b="0" i="0" u="none" strike="noStrike" baseline="0" noProof="0" dirty="0">
                          <a:solidFill>
                            <a:schemeClr val="tx1">
                              <a:lumMod val="75000"/>
                              <a:lumOff val="25000"/>
                            </a:schemeClr>
                          </a:solidFill>
                          <a:effectLst/>
                          <a:latin typeface="+mn-lt"/>
                        </a:rPr>
                        <a:t> de </a:t>
                      </a:r>
                      <a:r>
                        <a:rPr lang="en-GB" sz="2000" b="0" i="0" u="none" strike="noStrike" baseline="0" noProof="0" dirty="0" err="1">
                          <a:solidFill>
                            <a:schemeClr val="tx1">
                              <a:lumMod val="75000"/>
                              <a:lumOff val="25000"/>
                            </a:schemeClr>
                          </a:solidFill>
                          <a:effectLst/>
                          <a:latin typeface="+mn-lt"/>
                        </a:rPr>
                        <a:t>refroidissement</a:t>
                      </a:r>
                      <a:endParaRPr lang="en-GB" sz="2000" b="0" i="0" u="none" strike="noStrike" noProof="0" dirty="0">
                        <a:solidFill>
                          <a:schemeClr val="tx1">
                            <a:lumMod val="75000"/>
                            <a:lumOff val="25000"/>
                          </a:schemeClr>
                        </a:solidFill>
                        <a:effectLst/>
                        <a:latin typeface="+mn-lt"/>
                      </a:endParaRPr>
                    </a:p>
                  </a:txBody>
                  <a:tcPr marL="108000" marR="0" marT="0" marB="0" anchor="ctr"/>
                </a:tc>
                <a:tc>
                  <a:txBody>
                    <a:bodyPr/>
                    <a:lstStyle/>
                    <a:p>
                      <a:pPr algn="l" rtl="0" fontAlgn="b"/>
                      <a:r>
                        <a:rPr lang="fr-FR" sz="2000" b="0" i="0" u="none" strike="noStrike" noProof="0" dirty="0">
                          <a:solidFill>
                            <a:schemeClr val="tx1">
                              <a:lumMod val="75000"/>
                              <a:lumOff val="25000"/>
                            </a:schemeClr>
                          </a:solidFill>
                          <a:effectLst/>
                          <a:latin typeface="+mn-lt"/>
                        </a:rPr>
                        <a:t>Calorifugeage des réseaux, distribution de la chaleur</a:t>
                      </a:r>
                      <a:endParaRPr lang="en-GB" sz="2000" b="0" i="0" u="none" strike="noStrike" noProof="0" dirty="0">
                        <a:solidFill>
                          <a:schemeClr val="tx1">
                            <a:lumMod val="75000"/>
                            <a:lumOff val="25000"/>
                          </a:schemeClr>
                        </a:solidFill>
                        <a:effectLst/>
                        <a:latin typeface="+mn-lt"/>
                      </a:endParaRPr>
                    </a:p>
                  </a:txBody>
                  <a:tcPr marL="108000" marR="0" marT="0" marB="0" anchor="ctr"/>
                </a:tc>
                <a:extLst>
                  <a:ext uri="{0D108BD9-81ED-4DB2-BD59-A6C34878D82A}">
                    <a16:rowId xmlns:a16="http://schemas.microsoft.com/office/drawing/2014/main" val="10005"/>
                  </a:ext>
                </a:extLst>
              </a:tr>
              <a:tr h="370840">
                <a:tc>
                  <a:txBody>
                    <a:bodyPr/>
                    <a:lstStyle/>
                    <a:p>
                      <a:pPr algn="l" rtl="0" fontAlgn="b"/>
                      <a:r>
                        <a:rPr lang="en-GB" sz="2000" b="0" i="0" u="none" strike="noStrike" noProof="0" dirty="0">
                          <a:solidFill>
                            <a:schemeClr val="tx1">
                              <a:lumMod val="75000"/>
                              <a:lumOff val="25000"/>
                            </a:schemeClr>
                          </a:solidFill>
                          <a:effectLst/>
                          <a:latin typeface="+mn-lt"/>
                        </a:rPr>
                        <a:t>Bureau </a:t>
                      </a:r>
                    </a:p>
                  </a:txBody>
                  <a:tcPr marL="108000" marR="0" marT="0" marB="0" anchor="ctr"/>
                </a:tc>
                <a:tc>
                  <a:txBody>
                    <a:bodyPr/>
                    <a:lstStyle/>
                    <a:p>
                      <a:pPr algn="l" rtl="0" fontAlgn="b"/>
                      <a:r>
                        <a:rPr lang="en-GB" sz="2000" b="0" i="0" u="none" strike="noStrike" noProof="0" dirty="0" err="1">
                          <a:solidFill>
                            <a:schemeClr val="tx1">
                              <a:lumMod val="75000"/>
                              <a:lumOff val="25000"/>
                            </a:schemeClr>
                          </a:solidFill>
                          <a:effectLst/>
                          <a:latin typeface="+mn-lt"/>
                        </a:rPr>
                        <a:t>Mobilité</a:t>
                      </a:r>
                      <a:endParaRPr lang="en-GB" sz="2000" b="0" i="0" u="none" strike="noStrike" noProof="0" dirty="0">
                        <a:solidFill>
                          <a:schemeClr val="tx1">
                            <a:lumMod val="75000"/>
                            <a:lumOff val="25000"/>
                          </a:schemeClr>
                        </a:solidFill>
                        <a:effectLst/>
                        <a:latin typeface="+mn-lt"/>
                      </a:endParaRPr>
                    </a:p>
                  </a:txBody>
                  <a:tcPr marL="108000" marR="0" marT="0" marB="0" anchor="ctr"/>
                </a:tc>
                <a:extLst>
                  <a:ext uri="{0D108BD9-81ED-4DB2-BD59-A6C34878D82A}">
                    <a16:rowId xmlns:a16="http://schemas.microsoft.com/office/drawing/2014/main" val="10006"/>
                  </a:ext>
                </a:extLst>
              </a:tr>
              <a:tr h="370840">
                <a:tc>
                  <a:txBody>
                    <a:bodyPr/>
                    <a:lstStyle/>
                    <a:p>
                      <a:pPr algn="l" rtl="0" fontAlgn="b"/>
                      <a:r>
                        <a:rPr lang="en-GB" sz="2000" b="0" i="0" u="none" strike="noStrike" noProof="0" dirty="0" err="1">
                          <a:solidFill>
                            <a:schemeClr val="tx1">
                              <a:lumMod val="75000"/>
                              <a:lumOff val="25000"/>
                            </a:schemeClr>
                          </a:solidFill>
                          <a:effectLst/>
                          <a:latin typeface="+mn-lt"/>
                        </a:rPr>
                        <a:t>Chauffage</a:t>
                      </a:r>
                      <a:r>
                        <a:rPr lang="en-GB" sz="2000" b="0" i="0" u="none" strike="noStrike" baseline="0" noProof="0" dirty="0">
                          <a:solidFill>
                            <a:schemeClr val="tx1">
                              <a:lumMod val="75000"/>
                              <a:lumOff val="25000"/>
                            </a:schemeClr>
                          </a:solidFill>
                          <a:effectLst/>
                          <a:latin typeface="+mn-lt"/>
                        </a:rPr>
                        <a:t> des </a:t>
                      </a:r>
                      <a:r>
                        <a:rPr lang="en-GB" sz="2000" b="0" i="0" u="none" strike="noStrike" baseline="0" noProof="0" dirty="0" err="1">
                          <a:solidFill>
                            <a:schemeClr val="tx1">
                              <a:lumMod val="75000"/>
                              <a:lumOff val="25000"/>
                            </a:schemeClr>
                          </a:solidFill>
                          <a:effectLst/>
                          <a:latin typeface="+mn-lt"/>
                        </a:rPr>
                        <a:t>bâtiments</a:t>
                      </a:r>
                      <a:r>
                        <a:rPr lang="en-GB" sz="2000" b="0" i="0" u="none" strike="noStrike" baseline="0" noProof="0" dirty="0">
                          <a:solidFill>
                            <a:schemeClr val="tx1">
                              <a:lumMod val="75000"/>
                              <a:lumOff val="25000"/>
                            </a:schemeClr>
                          </a:solidFill>
                          <a:effectLst/>
                          <a:latin typeface="+mn-lt"/>
                        </a:rPr>
                        <a:t> </a:t>
                      </a:r>
                      <a:r>
                        <a:rPr lang="en-GB" sz="2000" b="0" i="0" u="none" strike="noStrike" noProof="0" dirty="0">
                          <a:solidFill>
                            <a:schemeClr val="tx1">
                              <a:lumMod val="75000"/>
                              <a:lumOff val="25000"/>
                            </a:schemeClr>
                          </a:solidFill>
                          <a:effectLst/>
                          <a:latin typeface="+mn-lt"/>
                        </a:rPr>
                        <a:t>&amp; isolation </a:t>
                      </a:r>
                    </a:p>
                  </a:txBody>
                  <a:tcPr marL="108000" marR="0" marT="0" marB="0" anchor="ctr"/>
                </a:tc>
                <a:tc>
                  <a:txBody>
                    <a:bodyPr/>
                    <a:lstStyle/>
                    <a:p>
                      <a:pPr algn="l" rtl="0" fontAlgn="b"/>
                      <a:r>
                        <a:rPr lang="en-GB" sz="2000" b="0" i="0" u="none" strike="noStrike" noProof="0" dirty="0">
                          <a:solidFill>
                            <a:schemeClr val="tx1">
                              <a:lumMod val="75000"/>
                              <a:lumOff val="25000"/>
                            </a:schemeClr>
                          </a:solidFill>
                          <a:effectLst/>
                          <a:latin typeface="+mn-lt"/>
                        </a:rPr>
                        <a:t>Energies</a:t>
                      </a:r>
                      <a:r>
                        <a:rPr lang="en-GB" sz="2000" b="0" i="0" u="none" strike="noStrike" baseline="0" noProof="0" dirty="0">
                          <a:solidFill>
                            <a:schemeClr val="tx1">
                              <a:lumMod val="75000"/>
                              <a:lumOff val="25000"/>
                            </a:schemeClr>
                          </a:solidFill>
                          <a:effectLst/>
                          <a:latin typeface="+mn-lt"/>
                        </a:rPr>
                        <a:t> </a:t>
                      </a:r>
                      <a:r>
                        <a:rPr lang="en-GB" sz="2000" b="0" i="0" u="none" strike="noStrike" baseline="0" noProof="0" dirty="0" err="1">
                          <a:solidFill>
                            <a:schemeClr val="tx1">
                              <a:lumMod val="75000"/>
                              <a:lumOff val="25000"/>
                            </a:schemeClr>
                          </a:solidFill>
                          <a:effectLst/>
                          <a:latin typeface="+mn-lt"/>
                        </a:rPr>
                        <a:t>renouvelables</a:t>
                      </a:r>
                      <a:r>
                        <a:rPr lang="en-GB" sz="2000" b="0" i="0" u="none" strike="noStrike" baseline="0" noProof="0" dirty="0">
                          <a:solidFill>
                            <a:schemeClr val="tx1">
                              <a:lumMod val="75000"/>
                              <a:lumOff val="25000"/>
                            </a:schemeClr>
                          </a:solidFill>
                          <a:effectLst/>
                          <a:latin typeface="+mn-lt"/>
                        </a:rPr>
                        <a:t> </a:t>
                      </a:r>
                      <a:endParaRPr lang="en-GB" sz="2000" b="0" i="0" u="none" strike="noStrike" noProof="0" dirty="0">
                        <a:solidFill>
                          <a:schemeClr val="tx1">
                            <a:lumMod val="75000"/>
                            <a:lumOff val="25000"/>
                          </a:schemeClr>
                        </a:solidFill>
                        <a:effectLst/>
                        <a:latin typeface="+mn-lt"/>
                      </a:endParaRPr>
                    </a:p>
                  </a:txBody>
                  <a:tcPr marL="108000" marR="0" marT="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1129445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732321" y="94905"/>
            <a:ext cx="10515600" cy="1146176"/>
          </a:xfrm>
        </p:spPr>
        <p:txBody>
          <a:bodyPr/>
          <a:lstStyle/>
          <a:p>
            <a:r>
              <a:rPr lang="fr-FR" dirty="0"/>
              <a:t>Exemple d’une usine laitière - </a:t>
            </a:r>
            <a:r>
              <a:rPr lang="fr-FR" dirty="0" err="1"/>
              <a:t>Knittelfeld</a:t>
            </a:r>
            <a:r>
              <a:rPr lang="fr-FR" dirty="0"/>
              <a:t> en Styrie </a:t>
            </a:r>
            <a:endParaRPr lang="en-GB" dirty="0"/>
          </a:p>
        </p:txBody>
      </p:sp>
      <p:sp>
        <p:nvSpPr>
          <p:cNvPr id="3" name="Inhaltsplatzhalter 2"/>
          <p:cNvSpPr>
            <a:spLocks noGrp="1"/>
          </p:cNvSpPr>
          <p:nvPr>
            <p:ph idx="1"/>
          </p:nvPr>
        </p:nvSpPr>
        <p:spPr>
          <a:xfrm>
            <a:off x="732322" y="1075303"/>
            <a:ext cx="9829800" cy="1271523"/>
          </a:xfrm>
        </p:spPr>
        <p:txBody>
          <a:bodyPr>
            <a:normAutofit/>
          </a:bodyPr>
          <a:lstStyle/>
          <a:p>
            <a:pPr marL="0" indent="0">
              <a:buNone/>
            </a:pPr>
            <a:r>
              <a:rPr lang="fr-FR" sz="2200" b="1" dirty="0"/>
              <a:t>Production d'air comprimé</a:t>
            </a:r>
          </a:p>
          <a:p>
            <a:r>
              <a:rPr lang="fr-FR" sz="2000" dirty="0"/>
              <a:t>Trois compresseurs à vitesse fixe sans commande de système multi-compresseur </a:t>
            </a:r>
          </a:p>
          <a:p>
            <a:r>
              <a:rPr lang="fr-FR" sz="2000" dirty="0"/>
              <a:t>Niveau de pression en fonction de l'expérience, fuites</a:t>
            </a:r>
          </a:p>
          <a:p>
            <a:pPr marL="0" indent="0">
              <a:buNone/>
            </a:pP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23</a:t>
            </a:fld>
            <a:endParaRPr lang="fr-CH"/>
          </a:p>
        </p:txBody>
      </p:sp>
      <p:sp>
        <p:nvSpPr>
          <p:cNvPr id="6" name="Inhaltsplatzhalter 2"/>
          <p:cNvSpPr txBox="1">
            <a:spLocks/>
          </p:cNvSpPr>
          <p:nvPr/>
        </p:nvSpPr>
        <p:spPr>
          <a:xfrm>
            <a:off x="732321" y="2553034"/>
            <a:ext cx="10953751" cy="3870626"/>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8800" b="1" dirty="0"/>
              <a:t>Actions </a:t>
            </a:r>
            <a:r>
              <a:rPr lang="en-GB" sz="8800" b="1" dirty="0" err="1"/>
              <a:t>d’économie</a:t>
            </a:r>
            <a:r>
              <a:rPr lang="en-GB" sz="8800" b="1" dirty="0"/>
              <a:t> </a:t>
            </a:r>
            <a:r>
              <a:rPr lang="en-GB" sz="8800" b="1" dirty="0" err="1"/>
              <a:t>d’énergie</a:t>
            </a:r>
            <a:endParaRPr lang="en-GB" sz="8800" dirty="0"/>
          </a:p>
          <a:p>
            <a:pPr>
              <a:lnSpc>
                <a:spcPct val="120000"/>
              </a:lnSpc>
            </a:pPr>
            <a:r>
              <a:rPr lang="fr-FR" sz="8000" dirty="0"/>
              <a:t>Contrôle et réparation des fuites (économies : 196,5 </a:t>
            </a:r>
            <a:r>
              <a:rPr lang="fr-FR" sz="8000" dirty="0" err="1"/>
              <a:t>MWh</a:t>
            </a:r>
            <a:r>
              <a:rPr lang="fr-FR" sz="8000" dirty="0"/>
              <a:t>)</a:t>
            </a:r>
          </a:p>
          <a:p>
            <a:pPr>
              <a:lnSpc>
                <a:spcPct val="120000"/>
              </a:lnSpc>
            </a:pPr>
            <a:r>
              <a:rPr lang="fr-FR" sz="8000" dirty="0"/>
              <a:t>Le remplacement de la ligne de production de fromage permet la réduction de la demande d'air comprimé (économie : 6,1 </a:t>
            </a:r>
            <a:r>
              <a:rPr lang="fr-FR" sz="8000" dirty="0" err="1"/>
              <a:t>MWh</a:t>
            </a:r>
            <a:r>
              <a:rPr lang="fr-FR" sz="8000" dirty="0"/>
              <a:t>)</a:t>
            </a:r>
          </a:p>
          <a:p>
            <a:pPr>
              <a:lnSpc>
                <a:spcPct val="120000"/>
              </a:lnSpc>
            </a:pPr>
            <a:r>
              <a:rPr lang="fr-FR" sz="8000" dirty="0"/>
              <a:t>Nouveau compresseur avec vitesse variable (économie : 126 </a:t>
            </a:r>
            <a:r>
              <a:rPr lang="fr-FR" sz="8000" dirty="0" err="1"/>
              <a:t>MWh</a:t>
            </a:r>
            <a:r>
              <a:rPr lang="fr-FR" sz="8000" dirty="0"/>
              <a:t>)</a:t>
            </a:r>
          </a:p>
          <a:p>
            <a:pPr>
              <a:lnSpc>
                <a:spcPct val="120000"/>
              </a:lnSpc>
            </a:pPr>
            <a:r>
              <a:rPr lang="fr-FR" sz="8000" dirty="0"/>
              <a:t>Commande de système multi-compresseur pour réduire le temps de fonctionnement (économie : 16,2 </a:t>
            </a:r>
            <a:r>
              <a:rPr lang="fr-FR" sz="8000" dirty="0" err="1"/>
              <a:t>MWh</a:t>
            </a:r>
            <a:r>
              <a:rPr lang="fr-FR" sz="8000" dirty="0"/>
              <a:t>)</a:t>
            </a:r>
          </a:p>
          <a:p>
            <a:pPr>
              <a:lnSpc>
                <a:spcPct val="120000"/>
              </a:lnSpc>
            </a:pPr>
            <a:r>
              <a:rPr lang="fr-FR" sz="8000" dirty="0"/>
              <a:t>Diminution de la pression </a:t>
            </a:r>
          </a:p>
          <a:p>
            <a:pPr marL="0" lvl="1" indent="0">
              <a:spcBef>
                <a:spcPts val="1000"/>
              </a:spcBef>
              <a:buNone/>
            </a:pPr>
            <a:endParaRPr lang="en-GB" sz="7200" dirty="0"/>
          </a:p>
          <a:p>
            <a:pPr marL="0" lvl="1" indent="0">
              <a:spcBef>
                <a:spcPts val="1000"/>
              </a:spcBef>
              <a:buNone/>
            </a:pPr>
            <a:r>
              <a:rPr lang="en-GB" sz="7200" dirty="0"/>
              <a:t>https://www.klimaaktiv.at/energiesparen/betriebe_prozesse/vorzeigebetriebe/</a:t>
            </a:r>
            <a:br>
              <a:rPr lang="en-GB" sz="7200" dirty="0"/>
            </a:br>
            <a:r>
              <a:rPr lang="en-GB" sz="7200" dirty="0"/>
              <a:t>druckluftsystemopt.html, 19.2.2019</a:t>
            </a:r>
          </a:p>
          <a:p>
            <a:endParaRPr lang="en-GB" sz="8000" dirty="0"/>
          </a:p>
          <a:p>
            <a:pPr marL="0" indent="0">
              <a:buFont typeface="Arial" panose="020B0604020202020204" pitchFamily="34" charset="0"/>
              <a:buNone/>
            </a:pPr>
            <a:endParaRPr lang="de-AT" sz="2400" dirty="0"/>
          </a:p>
          <a:p>
            <a:endParaRPr lang="de-AT" dirty="0"/>
          </a:p>
        </p:txBody>
      </p:sp>
    </p:spTree>
    <p:extLst>
      <p:ext uri="{BB962C8B-B14F-4D97-AF65-F5344CB8AC3E}">
        <p14:creationId xmlns:p14="http://schemas.microsoft.com/office/powerpoint/2010/main" val="31797219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Incitations à la maîtrise de l’énergie</a:t>
            </a:r>
            <a:endParaRPr lang="de-AT" dirty="0"/>
          </a:p>
        </p:txBody>
      </p:sp>
      <p:sp>
        <p:nvSpPr>
          <p:cNvPr id="3" name="Inhaltsplatzhalter 2"/>
          <p:cNvSpPr>
            <a:spLocks noGrp="1"/>
          </p:cNvSpPr>
          <p:nvPr>
            <p:ph idx="1"/>
          </p:nvPr>
        </p:nvSpPr>
        <p:spPr>
          <a:xfrm>
            <a:off x="994377" y="1257934"/>
            <a:ext cx="10515600" cy="4838082"/>
          </a:xfrm>
        </p:spPr>
        <p:txBody>
          <a:bodyPr/>
          <a:lstStyle/>
          <a:p>
            <a:pPr marL="0" indent="0">
              <a:buNone/>
            </a:pPr>
            <a:r>
              <a:rPr lang="fr-FR" dirty="0"/>
              <a:t>Selon l'enquête IMPAWATT, les principales incitations à la maîtrise de l’énergie sont :</a:t>
            </a:r>
          </a:p>
          <a:p>
            <a:pPr marL="0" indent="0">
              <a:buNone/>
            </a:pPr>
            <a:endParaRPr lang="en-US" dirty="0"/>
          </a:p>
          <a:p>
            <a:pPr lvl="1"/>
            <a:r>
              <a:rPr lang="fr-FR" dirty="0"/>
              <a:t>Réduction des coûts grâce à une diminution de la</a:t>
            </a:r>
          </a:p>
          <a:p>
            <a:pPr marL="720725" lvl="1" indent="-263525">
              <a:buNone/>
            </a:pPr>
            <a:r>
              <a:rPr lang="fr-FR" dirty="0"/>
              <a:t>	consommation (97 % des entreprises interrogées)</a:t>
            </a:r>
          </a:p>
          <a:p>
            <a:pPr lvl="1"/>
            <a:r>
              <a:rPr lang="fr-FR" dirty="0"/>
              <a:t>Compétitivité accrue</a:t>
            </a:r>
          </a:p>
          <a:p>
            <a:pPr lvl="1"/>
            <a:r>
              <a:rPr lang="fr-FR" dirty="0"/>
              <a:t>Amélioration de l’image de l’entreprise</a:t>
            </a:r>
          </a:p>
          <a:p>
            <a:pPr lvl="1"/>
            <a:r>
              <a:rPr lang="fr-FR" dirty="0"/>
              <a:t>Meilleur confort pour le personnel</a:t>
            </a:r>
          </a:p>
          <a:p>
            <a:endParaRPr lang="en-US" dirty="0"/>
          </a:p>
          <a:p>
            <a:pPr marL="0" indent="0">
              <a:buNone/>
            </a:pPr>
            <a:r>
              <a:rPr lang="en-US" sz="2000" dirty="0"/>
              <a:t>(</a:t>
            </a:r>
            <a:r>
              <a:rPr lang="fr-FR" sz="2000" dirty="0"/>
              <a:t>facteurs considérés comme importants ou très importants par plus de 70 % des entreprises interrogées</a:t>
            </a:r>
            <a:r>
              <a:rPr lang="en-US" sz="2000" dirty="0"/>
              <a:t>)</a:t>
            </a:r>
          </a:p>
          <a:p>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24</a:t>
            </a:fld>
            <a:endParaRPr lang="fr-CH"/>
          </a:p>
        </p:txBody>
      </p:sp>
      <p:pic>
        <p:nvPicPr>
          <p:cNvPr id="3074" name="Picture 2" descr="\\vaeadaten\projekte\_2017\17.075_IMPAWATT\4_WP2_Energy Efficiency\Task 2.1 Energy Efficiency for Industry\bildarchiv\Lower Energy Use__business-1989130__340_pixab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3121" y="1800772"/>
            <a:ext cx="2590679" cy="172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hteck 5"/>
          <p:cNvSpPr/>
          <p:nvPr/>
        </p:nvSpPr>
        <p:spPr>
          <a:xfrm rot="16200000">
            <a:off x="10087686" y="4213457"/>
            <a:ext cx="4004467" cy="230831"/>
          </a:xfrm>
          <a:prstGeom prst="rect">
            <a:avLst/>
          </a:prstGeom>
        </p:spPr>
        <p:txBody>
          <a:bodyPr wrap="square">
            <a:spAutoFit/>
          </a:bodyPr>
          <a:lstStyle/>
          <a:p>
            <a:pPr lvl="0"/>
            <a:r>
              <a:rPr lang="de-AT" sz="900" dirty="0">
                <a:solidFill>
                  <a:prstClr val="black"/>
                </a:solidFill>
              </a:rPr>
              <a:t>pixabay_business-1989130__340</a:t>
            </a:r>
          </a:p>
        </p:txBody>
      </p:sp>
    </p:spTree>
    <p:extLst>
      <p:ext uri="{BB962C8B-B14F-4D97-AF65-F5344CB8AC3E}">
        <p14:creationId xmlns:p14="http://schemas.microsoft.com/office/powerpoint/2010/main" val="2449296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49661" y="-93460"/>
            <a:ext cx="10515600" cy="1146176"/>
          </a:xfrm>
        </p:spPr>
        <p:txBody>
          <a:bodyPr/>
          <a:lstStyle/>
          <a:p>
            <a:r>
              <a:rPr lang="en-US" dirty="0"/>
              <a:t>Gains </a:t>
            </a:r>
            <a:r>
              <a:rPr lang="en-US" dirty="0" err="1"/>
              <a:t>transversaux</a:t>
            </a:r>
            <a:r>
              <a:rPr lang="en-US" dirty="0"/>
              <a:t> de la </a:t>
            </a:r>
            <a:r>
              <a:rPr lang="en-US" dirty="0" err="1"/>
              <a:t>maîtrise</a:t>
            </a:r>
            <a:r>
              <a:rPr lang="en-US" dirty="0"/>
              <a:t> de </a:t>
            </a:r>
            <a:r>
              <a:rPr lang="en-US" dirty="0" err="1"/>
              <a:t>l’énergie</a:t>
            </a: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25</a:t>
            </a:fld>
            <a:endParaRPr lang="fr-CH"/>
          </a:p>
        </p:txBody>
      </p:sp>
      <p:graphicFrame>
        <p:nvGraphicFramePr>
          <p:cNvPr id="5" name="Tabelle 4"/>
          <p:cNvGraphicFramePr>
            <a:graphicFrameLocks noGrp="1"/>
          </p:cNvGraphicFramePr>
          <p:nvPr>
            <p:extLst>
              <p:ext uri="{D42A27DB-BD31-4B8C-83A1-F6EECF244321}">
                <p14:modId xmlns:p14="http://schemas.microsoft.com/office/powerpoint/2010/main" val="1351840175"/>
              </p:ext>
            </p:extLst>
          </p:nvPr>
        </p:nvGraphicFramePr>
        <p:xfrm>
          <a:off x="3503248" y="2183765"/>
          <a:ext cx="5231178" cy="2641600"/>
        </p:xfrm>
        <a:graphic>
          <a:graphicData uri="http://schemas.openxmlformats.org/drawingml/2006/table">
            <a:tbl>
              <a:tblPr firstRow="1" bandRow="1">
                <a:tableStyleId>{5C22544A-7EE6-4342-B048-85BDC9FD1C3A}</a:tableStyleId>
              </a:tblPr>
              <a:tblGrid>
                <a:gridCol w="5231178">
                  <a:extLst>
                    <a:ext uri="{9D8B030D-6E8A-4147-A177-3AD203B41FA5}">
                      <a16:colId xmlns:a16="http://schemas.microsoft.com/office/drawing/2014/main" val="20000"/>
                    </a:ext>
                  </a:extLst>
                </a:gridCol>
              </a:tblGrid>
              <a:tr h="370840">
                <a:tc>
                  <a:txBody>
                    <a:bodyPr/>
                    <a:lstStyle/>
                    <a:p>
                      <a:r>
                        <a:rPr lang="en-GB" sz="1600" noProof="0" dirty="0" err="1"/>
                        <a:t>Compétitivité</a:t>
                      </a:r>
                      <a:r>
                        <a:rPr lang="en-GB" sz="1600" baseline="0" noProof="0" dirty="0"/>
                        <a:t> </a:t>
                      </a:r>
                      <a:endParaRPr lang="en-GB" sz="1600" noProof="0" dirty="0"/>
                    </a:p>
                  </a:txBody>
                  <a:tcPr/>
                </a:tc>
                <a:extLst>
                  <a:ext uri="{0D108BD9-81ED-4DB2-BD59-A6C34878D82A}">
                    <a16:rowId xmlns:a16="http://schemas.microsoft.com/office/drawing/2014/main" val="10000"/>
                  </a:ext>
                </a:extLst>
              </a:tr>
              <a:tr h="370840">
                <a:tc>
                  <a:txBody>
                    <a:bodyPr/>
                    <a:lstStyle/>
                    <a:p>
                      <a:r>
                        <a:rPr lang="fr-FR" sz="1600" noProof="0" dirty="0"/>
                        <a:t>Capacité de pénétrer de nouveaux marchés/augmentation de la part de marché</a:t>
                      </a:r>
                      <a:endParaRPr lang="en-GB" sz="1600" noProof="0" dirty="0"/>
                    </a:p>
                  </a:txBody>
                  <a:tcPr/>
                </a:tc>
                <a:extLst>
                  <a:ext uri="{0D108BD9-81ED-4DB2-BD59-A6C34878D82A}">
                    <a16:rowId xmlns:a16="http://schemas.microsoft.com/office/drawing/2014/main" val="10001"/>
                  </a:ext>
                </a:extLst>
              </a:tr>
              <a:tr h="370840">
                <a:tc>
                  <a:txBody>
                    <a:bodyPr/>
                    <a:lstStyle/>
                    <a:p>
                      <a:r>
                        <a:rPr lang="fr-FR" sz="1600" noProof="0" dirty="0"/>
                        <a:t>Réduction des coûts de production</a:t>
                      </a:r>
                      <a:endParaRPr lang="en-GB" sz="1600" noProof="0" dirty="0"/>
                    </a:p>
                  </a:txBody>
                  <a:tcPr/>
                </a:tc>
                <a:extLst>
                  <a:ext uri="{0D108BD9-81ED-4DB2-BD59-A6C34878D82A}">
                    <a16:rowId xmlns:a16="http://schemas.microsoft.com/office/drawing/2014/main" val="10002"/>
                  </a:ext>
                </a:extLst>
              </a:tr>
              <a:tr h="370840">
                <a:tc>
                  <a:txBody>
                    <a:bodyPr/>
                    <a:lstStyle/>
                    <a:p>
                      <a:r>
                        <a:rPr lang="fr-FR" sz="1600" noProof="0" dirty="0">
                          <a:solidFill>
                            <a:schemeClr val="tx1"/>
                          </a:solidFill>
                        </a:rPr>
                        <a:t>Différer investissements dans l’usine</a:t>
                      </a:r>
                    </a:p>
                  </a:txBody>
                  <a:tcPr/>
                </a:tc>
                <a:extLst>
                  <a:ext uri="{0D108BD9-81ED-4DB2-BD59-A6C34878D82A}">
                    <a16:rowId xmlns:a16="http://schemas.microsoft.com/office/drawing/2014/main" val="10003"/>
                  </a:ext>
                </a:extLst>
              </a:tr>
              <a:tr h="370840">
                <a:tc>
                  <a:txBody>
                    <a:bodyPr/>
                    <a:lstStyle/>
                    <a:p>
                      <a:r>
                        <a:rPr lang="fr-FR" sz="1600" noProof="0" dirty="0"/>
                        <a:t>Réduction des risques</a:t>
                      </a:r>
                      <a:r>
                        <a:rPr lang="fr-FR" sz="1600" baseline="0" noProof="0" dirty="0"/>
                        <a:t> d’entreprise </a:t>
                      </a:r>
                      <a:r>
                        <a:rPr lang="fr-FR" sz="1600" noProof="0" dirty="0"/>
                        <a:t>(respecter ou dépasser les exigences réglementaires actuelles)</a:t>
                      </a:r>
                    </a:p>
                  </a:txBody>
                  <a:tcPr/>
                </a:tc>
                <a:extLst>
                  <a:ext uri="{0D108BD9-81ED-4DB2-BD59-A6C34878D82A}">
                    <a16:rowId xmlns:a16="http://schemas.microsoft.com/office/drawing/2014/main" val="10004"/>
                  </a:ext>
                </a:extLst>
              </a:tr>
              <a:tr h="370840">
                <a:tc>
                  <a:txBody>
                    <a:bodyPr/>
                    <a:lstStyle/>
                    <a:p>
                      <a:r>
                        <a:rPr lang="fr-FR" sz="1600" noProof="0" dirty="0"/>
                        <a:t>Amélioration de l'image de l’entreprise</a:t>
                      </a:r>
                      <a:endParaRPr lang="en-GB" sz="1600" noProof="0" dirty="0"/>
                    </a:p>
                  </a:txBody>
                  <a:tcPr/>
                </a:tc>
                <a:extLst>
                  <a:ext uri="{0D108BD9-81ED-4DB2-BD59-A6C34878D82A}">
                    <a16:rowId xmlns:a16="http://schemas.microsoft.com/office/drawing/2014/main" val="10005"/>
                  </a:ext>
                </a:extLst>
              </a:tr>
            </a:tbl>
          </a:graphicData>
        </a:graphic>
      </p:graphicFrame>
      <p:graphicFrame>
        <p:nvGraphicFramePr>
          <p:cNvPr id="6" name="Tabelle 5"/>
          <p:cNvGraphicFramePr>
            <a:graphicFrameLocks noGrp="1"/>
          </p:cNvGraphicFramePr>
          <p:nvPr>
            <p:extLst>
              <p:ext uri="{D42A27DB-BD31-4B8C-83A1-F6EECF244321}">
                <p14:modId xmlns:p14="http://schemas.microsoft.com/office/powerpoint/2010/main" val="512952712"/>
              </p:ext>
            </p:extLst>
          </p:nvPr>
        </p:nvGraphicFramePr>
        <p:xfrm>
          <a:off x="8967975" y="1007144"/>
          <a:ext cx="3024000" cy="2108200"/>
        </p:xfrm>
        <a:graphic>
          <a:graphicData uri="http://schemas.openxmlformats.org/drawingml/2006/table">
            <a:tbl>
              <a:tblPr firstRow="1" bandRow="1">
                <a:tableStyleId>{5C22544A-7EE6-4342-B048-85BDC9FD1C3A}</a:tableStyleId>
              </a:tblPr>
              <a:tblGrid>
                <a:gridCol w="3024000">
                  <a:extLst>
                    <a:ext uri="{9D8B030D-6E8A-4147-A177-3AD203B41FA5}">
                      <a16:colId xmlns:a16="http://schemas.microsoft.com/office/drawing/2014/main" val="20000"/>
                    </a:ext>
                  </a:extLst>
                </a:gridCol>
              </a:tblGrid>
              <a:tr h="370840">
                <a:tc>
                  <a:txBody>
                    <a:bodyPr/>
                    <a:lstStyle/>
                    <a:p>
                      <a:r>
                        <a:rPr lang="en-GB" sz="1600" noProof="0" dirty="0"/>
                        <a:t>Production</a:t>
                      </a:r>
                    </a:p>
                  </a:txBody>
                  <a:tcPr/>
                </a:tc>
                <a:extLst>
                  <a:ext uri="{0D108BD9-81ED-4DB2-BD59-A6C34878D82A}">
                    <a16:rowId xmlns:a16="http://schemas.microsoft.com/office/drawing/2014/main" val="10000"/>
                  </a:ext>
                </a:extLst>
              </a:tr>
              <a:tr h="370840">
                <a:tc>
                  <a:txBody>
                    <a:bodyPr/>
                    <a:lstStyle/>
                    <a:p>
                      <a:r>
                        <a:rPr lang="en-GB" sz="1600" noProof="0" dirty="0"/>
                        <a:t>Utilisation</a:t>
                      </a:r>
                      <a:r>
                        <a:rPr lang="en-GB" sz="1600" baseline="0" noProof="0" dirty="0"/>
                        <a:t> des </a:t>
                      </a:r>
                      <a:r>
                        <a:rPr lang="en-GB" sz="1600" baseline="0" noProof="0" dirty="0" err="1"/>
                        <a:t>capacités</a:t>
                      </a:r>
                      <a:r>
                        <a:rPr lang="en-GB" sz="1600" baseline="0" noProof="0" dirty="0"/>
                        <a:t> de production</a:t>
                      </a:r>
                      <a:endParaRPr lang="en-GB" sz="1600" noProof="0" dirty="0"/>
                    </a:p>
                  </a:txBody>
                  <a:tcPr/>
                </a:tc>
                <a:extLst>
                  <a:ext uri="{0D108BD9-81ED-4DB2-BD59-A6C34878D82A}">
                    <a16:rowId xmlns:a16="http://schemas.microsoft.com/office/drawing/2014/main" val="10001"/>
                  </a:ext>
                </a:extLst>
              </a:tr>
              <a:tr h="370840">
                <a:tc>
                  <a:txBody>
                    <a:bodyPr/>
                    <a:lstStyle/>
                    <a:p>
                      <a:r>
                        <a:rPr lang="en-GB" sz="1600" noProof="0" dirty="0" err="1"/>
                        <a:t>Amélioration</a:t>
                      </a:r>
                      <a:r>
                        <a:rPr lang="en-GB" sz="1600" baseline="0" noProof="0" dirty="0"/>
                        <a:t> de la </a:t>
                      </a:r>
                      <a:r>
                        <a:rPr lang="en-GB" sz="1600" baseline="0" noProof="0" dirty="0" err="1"/>
                        <a:t>qualité</a:t>
                      </a:r>
                      <a:r>
                        <a:rPr lang="en-GB" sz="1600" baseline="0" noProof="0" dirty="0"/>
                        <a:t> des </a:t>
                      </a:r>
                      <a:r>
                        <a:rPr lang="en-GB" sz="1600" baseline="0" noProof="0" dirty="0" err="1"/>
                        <a:t>produits</a:t>
                      </a:r>
                      <a:r>
                        <a:rPr lang="en-GB" sz="1600" baseline="0" noProof="0" dirty="0"/>
                        <a:t> </a:t>
                      </a:r>
                      <a:endParaRPr lang="en-GB" sz="1600" noProof="0" dirty="0"/>
                    </a:p>
                  </a:txBody>
                  <a:tcPr/>
                </a:tc>
                <a:extLst>
                  <a:ext uri="{0D108BD9-81ED-4DB2-BD59-A6C34878D82A}">
                    <a16:rowId xmlns:a16="http://schemas.microsoft.com/office/drawing/2014/main" val="10002"/>
                  </a:ext>
                </a:extLst>
              </a:tr>
              <a:tr h="370840">
                <a:tc>
                  <a:txBody>
                    <a:bodyPr/>
                    <a:lstStyle/>
                    <a:p>
                      <a:r>
                        <a:rPr lang="fr-FR" sz="1600" noProof="0" dirty="0"/>
                        <a:t>Augmentation de la valeur du produit</a:t>
                      </a:r>
                    </a:p>
                  </a:txBody>
                  <a:tcPr/>
                </a:tc>
                <a:extLst>
                  <a:ext uri="{0D108BD9-81ED-4DB2-BD59-A6C34878D82A}">
                    <a16:rowId xmlns:a16="http://schemas.microsoft.com/office/drawing/2014/main" val="10003"/>
                  </a:ext>
                </a:extLst>
              </a:tr>
            </a:tbl>
          </a:graphicData>
        </a:graphic>
      </p:graphicFrame>
      <p:graphicFrame>
        <p:nvGraphicFramePr>
          <p:cNvPr id="7" name="Tabelle 6"/>
          <p:cNvGraphicFramePr>
            <a:graphicFrameLocks noGrp="1"/>
          </p:cNvGraphicFramePr>
          <p:nvPr>
            <p:extLst>
              <p:ext uri="{D42A27DB-BD31-4B8C-83A1-F6EECF244321}">
                <p14:modId xmlns:p14="http://schemas.microsoft.com/office/powerpoint/2010/main" val="2998783684"/>
              </p:ext>
            </p:extLst>
          </p:nvPr>
        </p:nvGraphicFramePr>
        <p:xfrm>
          <a:off x="209550" y="1247775"/>
          <a:ext cx="3072180" cy="1446764"/>
        </p:xfrm>
        <a:graphic>
          <a:graphicData uri="http://schemas.openxmlformats.org/drawingml/2006/table">
            <a:tbl>
              <a:tblPr firstRow="1" bandRow="1">
                <a:tableStyleId>{5C22544A-7EE6-4342-B048-85BDC9FD1C3A}</a:tableStyleId>
              </a:tblPr>
              <a:tblGrid>
                <a:gridCol w="3072180">
                  <a:extLst>
                    <a:ext uri="{9D8B030D-6E8A-4147-A177-3AD203B41FA5}">
                      <a16:colId xmlns:a16="http://schemas.microsoft.com/office/drawing/2014/main" val="20000"/>
                    </a:ext>
                  </a:extLst>
                </a:gridCol>
              </a:tblGrid>
              <a:tr h="496804">
                <a:tc>
                  <a:txBody>
                    <a:bodyPr/>
                    <a:lstStyle/>
                    <a:p>
                      <a:r>
                        <a:rPr lang="de-AT" sz="1600" dirty="0">
                          <a:solidFill>
                            <a:schemeClr val="bg1"/>
                          </a:solidFill>
                        </a:rPr>
                        <a:t>O&amp;M</a:t>
                      </a:r>
                      <a:r>
                        <a:rPr lang="de-AT" sz="1600" baseline="0" dirty="0"/>
                        <a:t> – Maintenance</a:t>
                      </a:r>
                      <a:endParaRPr lang="de-AT" sz="1600" dirty="0"/>
                    </a:p>
                  </a:txBody>
                  <a:tcPr/>
                </a:tc>
                <a:extLst>
                  <a:ext uri="{0D108BD9-81ED-4DB2-BD59-A6C34878D82A}">
                    <a16:rowId xmlns:a16="http://schemas.microsoft.com/office/drawing/2014/main" val="10000"/>
                  </a:ext>
                </a:extLst>
              </a:tr>
              <a:tr h="370840">
                <a:tc>
                  <a:txBody>
                    <a:bodyPr/>
                    <a:lstStyle/>
                    <a:p>
                      <a:r>
                        <a:rPr lang="en-GB" sz="1600" noProof="0" dirty="0">
                          <a:solidFill>
                            <a:schemeClr val="tx1"/>
                          </a:solidFill>
                        </a:rPr>
                        <a:t>Optimisation de </a:t>
                      </a:r>
                      <a:r>
                        <a:rPr lang="en-GB" sz="1600" noProof="0" dirty="0" err="1">
                          <a:solidFill>
                            <a:schemeClr val="tx1"/>
                          </a:solidFill>
                        </a:rPr>
                        <a:t>fonctionnement</a:t>
                      </a:r>
                      <a:endParaRPr lang="en-GB" sz="1600" noProof="0" dirty="0">
                        <a:solidFill>
                          <a:schemeClr val="tx1"/>
                        </a:solidFill>
                      </a:endParaRPr>
                    </a:p>
                  </a:txBody>
                  <a:tcPr/>
                </a:tc>
                <a:extLst>
                  <a:ext uri="{0D108BD9-81ED-4DB2-BD59-A6C34878D82A}">
                    <a16:rowId xmlns:a16="http://schemas.microsoft.com/office/drawing/2014/main" val="10001"/>
                  </a:ext>
                </a:extLst>
              </a:tr>
              <a:tr h="370840">
                <a:tc>
                  <a:txBody>
                    <a:bodyPr/>
                    <a:lstStyle/>
                    <a:p>
                      <a:r>
                        <a:rPr lang="en-GB" sz="1600" noProof="0" dirty="0" err="1"/>
                        <a:t>Réduction</a:t>
                      </a:r>
                      <a:r>
                        <a:rPr lang="en-GB" sz="1600" noProof="0" dirty="0"/>
                        <a:t> des </a:t>
                      </a:r>
                      <a:r>
                        <a:rPr lang="en-GB" sz="1600" noProof="0" dirty="0" err="1"/>
                        <a:t>besoins</a:t>
                      </a:r>
                      <a:r>
                        <a:rPr lang="en-GB" sz="1600" noProof="0" dirty="0"/>
                        <a:t> </a:t>
                      </a:r>
                      <a:r>
                        <a:rPr lang="en-GB" sz="1600" noProof="0" dirty="0" err="1"/>
                        <a:t>d'entretien</a:t>
                      </a:r>
                      <a:endParaRPr lang="en-GB" sz="1600" noProof="0" dirty="0"/>
                    </a:p>
                  </a:txBody>
                  <a:tcPr/>
                </a:tc>
                <a:extLst>
                  <a:ext uri="{0D108BD9-81ED-4DB2-BD59-A6C34878D82A}">
                    <a16:rowId xmlns:a16="http://schemas.microsoft.com/office/drawing/2014/main" val="10002"/>
                  </a:ext>
                </a:extLst>
              </a:tr>
            </a:tbl>
          </a:graphicData>
        </a:graphic>
      </p:graphicFrame>
      <p:graphicFrame>
        <p:nvGraphicFramePr>
          <p:cNvPr id="8" name="Tabelle 7"/>
          <p:cNvGraphicFramePr>
            <a:graphicFrameLocks noGrp="1"/>
          </p:cNvGraphicFramePr>
          <p:nvPr>
            <p:extLst>
              <p:ext uri="{D42A27DB-BD31-4B8C-83A1-F6EECF244321}">
                <p14:modId xmlns:p14="http://schemas.microsoft.com/office/powerpoint/2010/main" val="38619379"/>
              </p:ext>
            </p:extLst>
          </p:nvPr>
        </p:nvGraphicFramePr>
        <p:xfrm>
          <a:off x="204942" y="3448050"/>
          <a:ext cx="3076788" cy="1987337"/>
        </p:xfrm>
        <a:graphic>
          <a:graphicData uri="http://schemas.openxmlformats.org/drawingml/2006/table">
            <a:tbl>
              <a:tblPr firstRow="1" bandRow="1">
                <a:tableStyleId>{5C22544A-7EE6-4342-B048-85BDC9FD1C3A}</a:tableStyleId>
              </a:tblPr>
              <a:tblGrid>
                <a:gridCol w="3076788">
                  <a:extLst>
                    <a:ext uri="{9D8B030D-6E8A-4147-A177-3AD203B41FA5}">
                      <a16:colId xmlns:a16="http://schemas.microsoft.com/office/drawing/2014/main" val="20000"/>
                    </a:ext>
                  </a:extLst>
                </a:gridCol>
              </a:tblGrid>
              <a:tr h="415690">
                <a:tc>
                  <a:txBody>
                    <a:bodyPr/>
                    <a:lstStyle/>
                    <a:p>
                      <a:r>
                        <a:rPr lang="en-GB" sz="1600" noProof="0" dirty="0" err="1"/>
                        <a:t>Environnement</a:t>
                      </a:r>
                      <a:r>
                        <a:rPr lang="en-GB" sz="1600" noProof="0" dirty="0"/>
                        <a:t> de travail</a:t>
                      </a:r>
                    </a:p>
                  </a:txBody>
                  <a:tcPr/>
                </a:tc>
                <a:extLst>
                  <a:ext uri="{0D108BD9-81ED-4DB2-BD59-A6C34878D82A}">
                    <a16:rowId xmlns:a16="http://schemas.microsoft.com/office/drawing/2014/main" val="10000"/>
                  </a:ext>
                </a:extLst>
              </a:tr>
              <a:tr h="922489">
                <a:tc>
                  <a:txBody>
                    <a:bodyPr/>
                    <a:lstStyle/>
                    <a:p>
                      <a:r>
                        <a:rPr lang="fr-FR" sz="1600" noProof="0" dirty="0"/>
                        <a:t>Amélioration de la qualité</a:t>
                      </a:r>
                      <a:r>
                        <a:rPr lang="fr-FR" sz="1600" baseline="0" noProof="0" dirty="0"/>
                        <a:t> de vie</a:t>
                      </a:r>
                      <a:r>
                        <a:rPr lang="fr-FR" sz="1600" noProof="0" dirty="0"/>
                        <a:t> du site (confort thermique, éclairage, sonorité, ventilation)</a:t>
                      </a:r>
                      <a:endParaRPr lang="en-GB" sz="1600" noProof="0" dirty="0"/>
                    </a:p>
                  </a:txBody>
                  <a:tcPr/>
                </a:tc>
                <a:extLst>
                  <a:ext uri="{0D108BD9-81ED-4DB2-BD59-A6C34878D82A}">
                    <a16:rowId xmlns:a16="http://schemas.microsoft.com/office/drawing/2014/main" val="10001"/>
                  </a:ext>
                </a:extLst>
              </a:tr>
              <a:tr h="649158">
                <a:tc>
                  <a:txBody>
                    <a:bodyPr/>
                    <a:lstStyle/>
                    <a:p>
                      <a:r>
                        <a:rPr lang="fr-FR" sz="1600" noProof="0" dirty="0"/>
                        <a:t>Amélioration de la santé et de la sécurité des travailleurs</a:t>
                      </a:r>
                      <a:endParaRPr lang="en-GB" sz="1600" noProof="0" dirty="0"/>
                    </a:p>
                  </a:txBody>
                  <a:tcPr/>
                </a:tc>
                <a:extLst>
                  <a:ext uri="{0D108BD9-81ED-4DB2-BD59-A6C34878D82A}">
                    <a16:rowId xmlns:a16="http://schemas.microsoft.com/office/drawing/2014/main" val="10002"/>
                  </a:ext>
                </a:extLst>
              </a:tr>
            </a:tbl>
          </a:graphicData>
        </a:graphic>
      </p:graphicFrame>
      <p:graphicFrame>
        <p:nvGraphicFramePr>
          <p:cNvPr id="9" name="Tabelle 8"/>
          <p:cNvGraphicFramePr>
            <a:graphicFrameLocks noGrp="1"/>
          </p:cNvGraphicFramePr>
          <p:nvPr>
            <p:extLst>
              <p:ext uri="{D42A27DB-BD31-4B8C-83A1-F6EECF244321}">
                <p14:modId xmlns:p14="http://schemas.microsoft.com/office/powerpoint/2010/main" val="3895382442"/>
              </p:ext>
            </p:extLst>
          </p:nvPr>
        </p:nvGraphicFramePr>
        <p:xfrm>
          <a:off x="8955944" y="3585410"/>
          <a:ext cx="3024000" cy="2297961"/>
        </p:xfrm>
        <a:graphic>
          <a:graphicData uri="http://schemas.openxmlformats.org/drawingml/2006/table">
            <a:tbl>
              <a:tblPr firstRow="1" bandRow="1">
                <a:tableStyleId>{5C22544A-7EE6-4342-B048-85BDC9FD1C3A}</a:tableStyleId>
              </a:tblPr>
              <a:tblGrid>
                <a:gridCol w="3024000">
                  <a:extLst>
                    <a:ext uri="{9D8B030D-6E8A-4147-A177-3AD203B41FA5}">
                      <a16:colId xmlns:a16="http://schemas.microsoft.com/office/drawing/2014/main" val="20000"/>
                    </a:ext>
                  </a:extLst>
                </a:gridCol>
              </a:tblGrid>
              <a:tr h="413180">
                <a:tc>
                  <a:txBody>
                    <a:bodyPr/>
                    <a:lstStyle/>
                    <a:p>
                      <a:r>
                        <a:rPr lang="en-GB" sz="1600" noProof="0" dirty="0" err="1"/>
                        <a:t>Environnement</a:t>
                      </a:r>
                      <a:endParaRPr lang="en-GB" sz="1600" noProof="0" dirty="0"/>
                    </a:p>
                  </a:txBody>
                  <a:tcPr/>
                </a:tc>
                <a:extLst>
                  <a:ext uri="{0D108BD9-81ED-4DB2-BD59-A6C34878D82A}">
                    <a16:rowId xmlns:a16="http://schemas.microsoft.com/office/drawing/2014/main" val="10000"/>
                  </a:ext>
                </a:extLst>
              </a:tr>
              <a:tr h="645241">
                <a:tc>
                  <a:txBody>
                    <a:bodyPr/>
                    <a:lstStyle/>
                    <a:p>
                      <a:r>
                        <a:rPr lang="en-GB" sz="1600" noProof="0" dirty="0" err="1"/>
                        <a:t>Réduction</a:t>
                      </a:r>
                      <a:r>
                        <a:rPr lang="en-GB" sz="1600" noProof="0" dirty="0"/>
                        <a:t> de la pollution et</a:t>
                      </a:r>
                      <a:r>
                        <a:rPr lang="en-GB" sz="1600" baseline="0" noProof="0" dirty="0"/>
                        <a:t> des </a:t>
                      </a:r>
                      <a:r>
                        <a:rPr lang="en-GB" sz="1600" baseline="0" noProof="0" dirty="0" err="1"/>
                        <a:t>émissions</a:t>
                      </a:r>
                      <a:r>
                        <a:rPr lang="en-GB" sz="1600" baseline="0" noProof="0" dirty="0"/>
                        <a:t> </a:t>
                      </a:r>
                      <a:r>
                        <a:rPr lang="en-GB" sz="1600" baseline="0" noProof="0" dirty="0" err="1"/>
                        <a:t>atmosphériques</a:t>
                      </a:r>
                      <a:endParaRPr lang="en-GB" sz="1600" noProof="0" dirty="0"/>
                    </a:p>
                  </a:txBody>
                  <a:tcPr/>
                </a:tc>
                <a:extLst>
                  <a:ext uri="{0D108BD9-81ED-4DB2-BD59-A6C34878D82A}">
                    <a16:rowId xmlns:a16="http://schemas.microsoft.com/office/drawing/2014/main" val="10001"/>
                  </a:ext>
                </a:extLst>
              </a:tr>
              <a:tr h="413180">
                <a:tc>
                  <a:txBody>
                    <a:bodyPr/>
                    <a:lstStyle/>
                    <a:p>
                      <a:r>
                        <a:rPr lang="en-GB" sz="1600" noProof="0" dirty="0" err="1"/>
                        <a:t>Réduction</a:t>
                      </a:r>
                      <a:r>
                        <a:rPr lang="en-GB" sz="1600" noProof="0" dirty="0"/>
                        <a:t> des </a:t>
                      </a:r>
                      <a:r>
                        <a:rPr lang="en-GB" sz="1600" noProof="0" dirty="0" err="1"/>
                        <a:t>déchets</a:t>
                      </a:r>
                      <a:endParaRPr lang="en-GB" sz="1600" noProof="0" dirty="0"/>
                    </a:p>
                  </a:txBody>
                  <a:tcPr/>
                </a:tc>
                <a:extLst>
                  <a:ext uri="{0D108BD9-81ED-4DB2-BD59-A6C34878D82A}">
                    <a16:rowId xmlns:a16="http://schemas.microsoft.com/office/drawing/2014/main" val="10002"/>
                  </a:ext>
                </a:extLst>
              </a:tr>
              <a:tr h="413180">
                <a:tc>
                  <a:txBody>
                    <a:bodyPr/>
                    <a:lstStyle/>
                    <a:p>
                      <a:r>
                        <a:rPr lang="en-GB" sz="1600" noProof="0" dirty="0" err="1"/>
                        <a:t>Réduction</a:t>
                      </a:r>
                      <a:r>
                        <a:rPr lang="en-GB" sz="1600" noProof="0" dirty="0"/>
                        <a:t> des </a:t>
                      </a:r>
                      <a:r>
                        <a:rPr lang="en-GB" sz="1600" noProof="0" dirty="0" err="1"/>
                        <a:t>eaux</a:t>
                      </a:r>
                      <a:r>
                        <a:rPr lang="en-GB" sz="1600" noProof="0" dirty="0"/>
                        <a:t> </a:t>
                      </a:r>
                      <a:r>
                        <a:rPr lang="en-GB" sz="1600" noProof="0" dirty="0" err="1"/>
                        <a:t>usées</a:t>
                      </a:r>
                      <a:r>
                        <a:rPr lang="en-GB" sz="1600" noProof="0" dirty="0"/>
                        <a:t> </a:t>
                      </a:r>
                    </a:p>
                  </a:txBody>
                  <a:tcPr/>
                </a:tc>
                <a:extLst>
                  <a:ext uri="{0D108BD9-81ED-4DB2-BD59-A6C34878D82A}">
                    <a16:rowId xmlns:a16="http://schemas.microsoft.com/office/drawing/2014/main" val="10003"/>
                  </a:ext>
                </a:extLst>
              </a:tr>
              <a:tr h="413180">
                <a:tc>
                  <a:txBody>
                    <a:bodyPr/>
                    <a:lstStyle/>
                    <a:p>
                      <a:r>
                        <a:rPr lang="en-GB" sz="1600" noProof="0" dirty="0" err="1"/>
                        <a:t>Réduction</a:t>
                      </a:r>
                      <a:r>
                        <a:rPr lang="en-GB" sz="1600" baseline="0" noProof="0" dirty="0"/>
                        <a:t> des </a:t>
                      </a:r>
                      <a:r>
                        <a:rPr lang="en-GB" sz="1600" baseline="0" noProof="0" dirty="0" err="1"/>
                        <a:t>intrants</a:t>
                      </a:r>
                      <a:endParaRPr lang="en-GB" sz="1600" noProof="0" dirty="0"/>
                    </a:p>
                  </a:txBody>
                  <a:tcPr/>
                </a:tc>
                <a:extLst>
                  <a:ext uri="{0D108BD9-81ED-4DB2-BD59-A6C34878D82A}">
                    <a16:rowId xmlns:a16="http://schemas.microsoft.com/office/drawing/2014/main" val="10004"/>
                  </a:ext>
                </a:extLst>
              </a:tr>
            </a:tbl>
          </a:graphicData>
        </a:graphic>
      </p:graphicFrame>
      <p:sp>
        <p:nvSpPr>
          <p:cNvPr id="10" name="Textfeld 9"/>
          <p:cNvSpPr txBox="1"/>
          <p:nvPr/>
        </p:nvSpPr>
        <p:spPr>
          <a:xfrm>
            <a:off x="4716811" y="6027751"/>
            <a:ext cx="6648450" cy="338554"/>
          </a:xfrm>
          <a:prstGeom prst="rect">
            <a:avLst/>
          </a:prstGeom>
          <a:noFill/>
        </p:spPr>
        <p:txBody>
          <a:bodyPr wrap="square" rtlCol="0">
            <a:spAutoFit/>
          </a:bodyPr>
          <a:lstStyle/>
          <a:p>
            <a:r>
              <a:rPr lang="en-GB" sz="1600" dirty="0"/>
              <a:t>Source: IEA, 2014: Capturing the Multiple Benefits of Energy Efficiency</a:t>
            </a:r>
          </a:p>
        </p:txBody>
      </p:sp>
    </p:spTree>
    <p:extLst>
      <p:ext uri="{BB962C8B-B14F-4D97-AF65-F5344CB8AC3E}">
        <p14:creationId xmlns:p14="http://schemas.microsoft.com/office/powerpoint/2010/main" val="3052732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Atouts d’une coordination entre la gestion de l'énergie et la stratégie d’entreprise</a:t>
            </a:r>
            <a:endParaRPr lang="de-AT" dirty="0"/>
          </a:p>
        </p:txBody>
      </p:sp>
      <p:sp>
        <p:nvSpPr>
          <p:cNvPr id="3" name="Inhaltsplatzhalter 2"/>
          <p:cNvSpPr>
            <a:spLocks noGrp="1"/>
          </p:cNvSpPr>
          <p:nvPr>
            <p:ph idx="1"/>
          </p:nvPr>
        </p:nvSpPr>
        <p:spPr>
          <a:xfrm>
            <a:off x="826169" y="1395663"/>
            <a:ext cx="10663988" cy="4546380"/>
          </a:xfrm>
        </p:spPr>
        <p:txBody>
          <a:bodyPr>
            <a:normAutofit fontScale="92500" lnSpcReduction="10000"/>
          </a:bodyPr>
          <a:lstStyle/>
          <a:p>
            <a:r>
              <a:rPr lang="fr-FR" dirty="0"/>
              <a:t>Réduction des coûts d'exploitation et d'entretien</a:t>
            </a:r>
          </a:p>
          <a:p>
            <a:r>
              <a:rPr lang="fr-FR" dirty="0"/>
              <a:t>Réduction de la vulnérabilité à la hausse </a:t>
            </a:r>
          </a:p>
          <a:p>
            <a:pPr marL="0" indent="0">
              <a:buNone/>
            </a:pPr>
            <a:r>
              <a:rPr lang="fr-FR" dirty="0"/>
              <a:t>  des prix de l'énergie et du carburant</a:t>
            </a:r>
          </a:p>
          <a:p>
            <a:r>
              <a:rPr lang="fr-FR" dirty="0"/>
              <a:t>Satisfaction client</a:t>
            </a:r>
          </a:p>
          <a:p>
            <a:r>
              <a:rPr lang="fr-FR" dirty="0"/>
              <a:t>Augmentation de la productivité</a:t>
            </a:r>
          </a:p>
          <a:p>
            <a:r>
              <a:rPr lang="fr-FR" dirty="0"/>
              <a:t>Amélioration de la sécurité</a:t>
            </a:r>
          </a:p>
          <a:p>
            <a:r>
              <a:rPr lang="fr-FR" dirty="0"/>
              <a:t>Implication des employés renforcée</a:t>
            </a:r>
          </a:p>
          <a:p>
            <a:r>
              <a:rPr lang="fr-FR" dirty="0"/>
              <a:t>Réduction des impacts environnementaux et des émissions de gaz à effet de serre</a:t>
            </a:r>
          </a:p>
          <a:p>
            <a:r>
              <a:rPr lang="fr-FR" dirty="0"/>
              <a:t>Augmentation du chiffre d’affaire</a:t>
            </a:r>
            <a:endParaRPr lang="de-DE" dirty="0"/>
          </a:p>
          <a:p>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26</a:t>
            </a:fld>
            <a:endParaRPr lang="fr-CH"/>
          </a:p>
        </p:txBody>
      </p:sp>
      <p:pic>
        <p:nvPicPr>
          <p:cNvPr id="5125" name="Picture 5" descr="\\vaeadaten\projekte\_2017\17.075_IMPAWATT\4_WP2_Energy Efficiency\Task 2.1 Energy Efficiency for Industry\bildarchiv\Benefit__open-3890911__340_pixabay.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7269" y="1099418"/>
            <a:ext cx="2592000" cy="172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hteck 8"/>
          <p:cNvSpPr/>
          <p:nvPr/>
        </p:nvSpPr>
        <p:spPr>
          <a:xfrm rot="16200000">
            <a:off x="10087686" y="4213457"/>
            <a:ext cx="4004467" cy="230831"/>
          </a:xfrm>
          <a:prstGeom prst="rect">
            <a:avLst/>
          </a:prstGeom>
        </p:spPr>
        <p:txBody>
          <a:bodyPr wrap="square">
            <a:spAutoFit/>
          </a:bodyPr>
          <a:lstStyle/>
          <a:p>
            <a:pPr lvl="0"/>
            <a:r>
              <a:rPr lang="de-AT" sz="900" dirty="0">
                <a:solidFill>
                  <a:prstClr val="black"/>
                </a:solidFill>
              </a:rPr>
              <a:t>pixabay_open-3890911__340_</a:t>
            </a:r>
          </a:p>
        </p:txBody>
      </p:sp>
    </p:spTree>
    <p:extLst>
      <p:ext uri="{BB962C8B-B14F-4D97-AF65-F5344CB8AC3E}">
        <p14:creationId xmlns:p14="http://schemas.microsoft.com/office/powerpoint/2010/main" val="25936159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err="1"/>
              <a:t>Freins</a:t>
            </a:r>
            <a:r>
              <a:rPr lang="en-GB" dirty="0"/>
              <a:t> à </a:t>
            </a:r>
            <a:r>
              <a:rPr lang="en-GB" dirty="0" err="1"/>
              <a:t>l'efficacité</a:t>
            </a:r>
            <a:r>
              <a:rPr lang="en-GB" dirty="0"/>
              <a:t> </a:t>
            </a:r>
            <a:r>
              <a:rPr lang="en-GB" dirty="0" err="1"/>
              <a:t>énergétique</a:t>
            </a:r>
            <a:endParaRPr lang="en-GB" dirty="0"/>
          </a:p>
        </p:txBody>
      </p:sp>
      <p:sp>
        <p:nvSpPr>
          <p:cNvPr id="3" name="Inhaltsplatzhalter 2"/>
          <p:cNvSpPr>
            <a:spLocks noGrp="1"/>
          </p:cNvSpPr>
          <p:nvPr>
            <p:ph idx="1"/>
          </p:nvPr>
        </p:nvSpPr>
        <p:spPr>
          <a:xfrm>
            <a:off x="1043940" y="2768930"/>
            <a:ext cx="10515600" cy="3690318"/>
          </a:xfrm>
        </p:spPr>
        <p:txBody>
          <a:bodyPr>
            <a:normAutofit/>
          </a:bodyPr>
          <a:lstStyle/>
          <a:p>
            <a:pPr lvl="1"/>
            <a:r>
              <a:rPr lang="fr-FR" dirty="0"/>
              <a:t>Manque de personnel</a:t>
            </a:r>
          </a:p>
          <a:p>
            <a:pPr lvl="1"/>
            <a:r>
              <a:rPr lang="fr-FR" dirty="0"/>
              <a:t>Incertitudes quant à la performance réelle des mesures d'économie d'énergie (temps de retour sur investissement)</a:t>
            </a:r>
          </a:p>
          <a:p>
            <a:pPr lvl="1"/>
            <a:r>
              <a:rPr lang="fr-FR" dirty="0"/>
              <a:t>Manque de mesures d’incitations</a:t>
            </a:r>
          </a:p>
          <a:p>
            <a:pPr lvl="1"/>
            <a:r>
              <a:rPr lang="fr-FR" dirty="0"/>
              <a:t>Difficultés d’obtention des données pour un bon monitoring (procédures, délais et coûts) </a:t>
            </a:r>
          </a:p>
          <a:p>
            <a:pPr lvl="1"/>
            <a:r>
              <a:rPr lang="fr-FR" dirty="0"/>
              <a:t>Manque d’informations sur les potentiels d'économie </a:t>
            </a:r>
          </a:p>
          <a:p>
            <a:pPr lvl="1"/>
            <a:r>
              <a:rPr lang="fr-FR" dirty="0"/>
              <a:t>Manque de ressources internes</a:t>
            </a:r>
          </a:p>
          <a:p>
            <a:pPr lvl="1"/>
            <a:r>
              <a:rPr lang="fr-FR" dirty="0"/>
              <a:t>Manque de connaissances et de formation du personnel</a:t>
            </a: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27</a:t>
            </a:fld>
            <a:endParaRPr lang="fr-CH"/>
          </a:p>
        </p:txBody>
      </p:sp>
      <p:pic>
        <p:nvPicPr>
          <p:cNvPr id="6146" name="Picture 2" descr="\\vaeadaten\projekte\_2017\17.075_IMPAWATT\4_WP2_Energy Efficiency\Task 2.1 Energy Efficiency for Industry\bildarchiv\Barrieren_barricade-147623__340_pixabay.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550" y="1155701"/>
            <a:ext cx="2381250" cy="1647535"/>
          </a:xfrm>
          <a:prstGeom prst="rect">
            <a:avLst/>
          </a:prstGeom>
          <a:noFill/>
          <a:extLst>
            <a:ext uri="{909E8E84-426E-40DD-AFC4-6F175D3DCCD1}">
              <a14:hiddenFill xmlns:a14="http://schemas.microsoft.com/office/drawing/2010/main">
                <a:solidFill>
                  <a:srgbClr val="FFFFFF"/>
                </a:solidFill>
              </a14:hiddenFill>
            </a:ext>
          </a:extLst>
        </p:spPr>
      </p:pic>
      <p:sp>
        <p:nvSpPr>
          <p:cNvPr id="6" name="Rechteck 5"/>
          <p:cNvSpPr/>
          <p:nvPr/>
        </p:nvSpPr>
        <p:spPr>
          <a:xfrm rot="16200000">
            <a:off x="10087686" y="4213457"/>
            <a:ext cx="4004467" cy="230831"/>
          </a:xfrm>
          <a:prstGeom prst="rect">
            <a:avLst/>
          </a:prstGeom>
        </p:spPr>
        <p:txBody>
          <a:bodyPr wrap="square">
            <a:spAutoFit/>
          </a:bodyPr>
          <a:lstStyle/>
          <a:p>
            <a:pPr lvl="0"/>
            <a:r>
              <a:rPr lang="de-AT" sz="900" dirty="0">
                <a:solidFill>
                  <a:prstClr val="black"/>
                </a:solidFill>
              </a:rPr>
              <a:t>pixabay_barricade-147623__340</a:t>
            </a:r>
          </a:p>
        </p:txBody>
      </p:sp>
      <p:sp>
        <p:nvSpPr>
          <p:cNvPr id="7" name="Inhaltsplatzhalter 2"/>
          <p:cNvSpPr txBox="1">
            <a:spLocks/>
          </p:cNvSpPr>
          <p:nvPr/>
        </p:nvSpPr>
        <p:spPr>
          <a:xfrm>
            <a:off x="838200" y="1289932"/>
            <a:ext cx="8251328" cy="160090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a:t>Selon l'enquête IMPAWATT, les freins  les plus souvent avancés pour la mise en œuvre de mesures d’efficacité énergétique sont les suivants :</a:t>
            </a:r>
          </a:p>
          <a:p>
            <a:pPr marL="457200" lvl="1" indent="0">
              <a:buFont typeface="Arial" panose="020B0604020202020204" pitchFamily="34" charset="0"/>
              <a:buNone/>
            </a:pPr>
            <a:endParaRPr lang="fr-FR" dirty="0"/>
          </a:p>
        </p:txBody>
      </p:sp>
    </p:spTree>
    <p:extLst>
      <p:ext uri="{BB962C8B-B14F-4D97-AF65-F5344CB8AC3E}">
        <p14:creationId xmlns:p14="http://schemas.microsoft.com/office/powerpoint/2010/main" val="31636352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err="1"/>
              <a:t>Résumé</a:t>
            </a:r>
            <a:r>
              <a:rPr lang="de-AT" dirty="0"/>
              <a:t> </a:t>
            </a:r>
          </a:p>
        </p:txBody>
      </p:sp>
      <p:sp>
        <p:nvSpPr>
          <p:cNvPr id="3" name="Inhaltsplatzhalter 2"/>
          <p:cNvSpPr>
            <a:spLocks noGrp="1"/>
          </p:cNvSpPr>
          <p:nvPr>
            <p:ph idx="1"/>
          </p:nvPr>
        </p:nvSpPr>
        <p:spPr/>
        <p:txBody>
          <a:bodyPr>
            <a:normAutofit/>
          </a:bodyPr>
          <a:lstStyle/>
          <a:p>
            <a:r>
              <a:rPr lang="fr-FR" dirty="0"/>
              <a:t>La maîtrise de l’énergie est la clé de la prévention du changement climatique </a:t>
            </a:r>
          </a:p>
          <a:p>
            <a:r>
              <a:rPr lang="fr-FR" dirty="0"/>
              <a:t>Le potentiel d’économie d’énergie dans certains domaines est encore très élevé (jusqu'à 50%).</a:t>
            </a:r>
          </a:p>
          <a:p>
            <a:r>
              <a:rPr lang="fr-FR" dirty="0"/>
              <a:t>La maîtrise de l’énergie mène à la réduction des coûts et rend moins vulnérable à la volatilité des prix des énergie</a:t>
            </a:r>
          </a:p>
          <a:p>
            <a:r>
              <a:rPr lang="fr-FR" dirty="0"/>
              <a:t>La maîtrise de l’énergie va de pair avec une réduction des coûts de maintenance, une meilleure maîtrise des processus de production et ainsi une meilleure compétitivité</a:t>
            </a:r>
          </a:p>
          <a:p>
            <a:r>
              <a:rPr lang="fr-FR" dirty="0"/>
              <a:t>L'un des principal frein aux mesures d’efficacité énergétique est un manque de connaissance sur le sujet.</a:t>
            </a:r>
          </a:p>
        </p:txBody>
      </p:sp>
      <p:sp>
        <p:nvSpPr>
          <p:cNvPr id="4" name="Foliennummernplatzhalter 3"/>
          <p:cNvSpPr>
            <a:spLocks noGrp="1"/>
          </p:cNvSpPr>
          <p:nvPr>
            <p:ph type="sldNum" sz="quarter" idx="12"/>
          </p:nvPr>
        </p:nvSpPr>
        <p:spPr/>
        <p:txBody>
          <a:bodyPr/>
          <a:lstStyle/>
          <a:p>
            <a:fld id="{EA29A727-5B0F-406F-A76C-7B93759A547D}" type="slidenum">
              <a:rPr lang="fr-CH" smtClean="0"/>
              <a:t>28</a:t>
            </a:fld>
            <a:endParaRPr lang="fr-CH"/>
          </a:p>
        </p:txBody>
      </p:sp>
    </p:spTree>
    <p:extLst>
      <p:ext uri="{BB962C8B-B14F-4D97-AF65-F5344CB8AC3E}">
        <p14:creationId xmlns:p14="http://schemas.microsoft.com/office/powerpoint/2010/main" val="2793019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Sources </a:t>
            </a:r>
            <a:r>
              <a:rPr lang="en-GB" dirty="0" err="1"/>
              <a:t>principales</a:t>
            </a:r>
            <a:endParaRPr lang="en-GB" dirty="0"/>
          </a:p>
        </p:txBody>
      </p:sp>
      <p:sp>
        <p:nvSpPr>
          <p:cNvPr id="3" name="Inhaltsplatzhalter 2"/>
          <p:cNvSpPr>
            <a:spLocks noGrp="1"/>
          </p:cNvSpPr>
          <p:nvPr>
            <p:ph idx="1"/>
          </p:nvPr>
        </p:nvSpPr>
        <p:spPr/>
        <p:txBody>
          <a:bodyPr/>
          <a:lstStyle/>
          <a:p>
            <a:pPr marL="0" lvl="1" indent="0">
              <a:lnSpc>
                <a:spcPct val="80000"/>
              </a:lnSpc>
              <a:spcBef>
                <a:spcPts val="1200"/>
              </a:spcBef>
              <a:buNone/>
            </a:pPr>
            <a:r>
              <a:rPr lang="en-GB" dirty="0"/>
              <a:t>EC, 28.11.2018, COM  (2018) 773 final: A Clean Planet for all – A European strategic long-term vision for a prosperous, modern, competitive and climate neutral economy</a:t>
            </a:r>
          </a:p>
          <a:p>
            <a:pPr marL="0" lvl="1" indent="0">
              <a:lnSpc>
                <a:spcPct val="80000"/>
              </a:lnSpc>
              <a:spcBef>
                <a:spcPts val="1200"/>
              </a:spcBef>
              <a:buNone/>
            </a:pPr>
            <a:r>
              <a:rPr lang="en-GB" dirty="0"/>
              <a:t>Luca, G.: </a:t>
            </a:r>
            <a:r>
              <a:rPr lang="en-GB" dirty="0" err="1"/>
              <a:t>Impawatt</a:t>
            </a:r>
            <a:r>
              <a:rPr lang="en-GB" dirty="0"/>
              <a:t>, Report on identified barriers, 16.10.2018 https://www.impawatt.com/service/downloads/</a:t>
            </a:r>
          </a:p>
          <a:p>
            <a:pPr marL="0" lvl="1" indent="0">
              <a:lnSpc>
                <a:spcPct val="80000"/>
              </a:lnSpc>
              <a:spcBef>
                <a:spcPts val="1200"/>
              </a:spcBef>
              <a:buNone/>
            </a:pPr>
            <a:r>
              <a:rPr lang="en-GB" dirty="0"/>
              <a:t>IEA, 2014: Capturing the multiple benefits of energy efficiency, Paris</a:t>
            </a:r>
          </a:p>
          <a:p>
            <a:pPr marL="0" lvl="1" indent="0">
              <a:lnSpc>
                <a:spcPct val="80000"/>
              </a:lnSpc>
              <a:spcBef>
                <a:spcPts val="1200"/>
              </a:spcBef>
              <a:buNone/>
            </a:pPr>
            <a:r>
              <a:rPr lang="en-GB" dirty="0" err="1"/>
              <a:t>Bundesweites</a:t>
            </a:r>
            <a:r>
              <a:rPr lang="en-GB" dirty="0"/>
              <a:t> Energieeffizienz-</a:t>
            </a:r>
            <a:r>
              <a:rPr lang="en-GB" dirty="0" err="1"/>
              <a:t>Berater</a:t>
            </a:r>
            <a:r>
              <a:rPr lang="en-GB" dirty="0"/>
              <a:t>-</a:t>
            </a:r>
            <a:r>
              <a:rPr lang="en-GB" dirty="0" err="1"/>
              <a:t>Netzwerk</a:t>
            </a:r>
            <a:r>
              <a:rPr lang="en-GB" dirty="0"/>
              <a:t>: </a:t>
            </a:r>
            <a:r>
              <a:rPr lang="en-GB" dirty="0">
                <a:hlinkClick r:id="rId2"/>
              </a:rPr>
              <a:t>energieeffizienz-im-betrieb.net</a:t>
            </a:r>
            <a:r>
              <a:rPr lang="en-GB" dirty="0"/>
              <a:t>, 2019 (Access: 4.2.2019)</a:t>
            </a:r>
          </a:p>
          <a:p>
            <a:pPr marL="0" lvl="1" indent="0">
              <a:lnSpc>
                <a:spcPct val="80000"/>
              </a:lnSpc>
              <a:spcBef>
                <a:spcPts val="1200"/>
              </a:spcBef>
              <a:buNone/>
            </a:pPr>
            <a:r>
              <a:rPr lang="en-GB" dirty="0" err="1"/>
              <a:t>klima</a:t>
            </a:r>
            <a:r>
              <a:rPr lang="en-GB" b="1" dirty="0" err="1"/>
              <a:t>aktiv</a:t>
            </a:r>
            <a:r>
              <a:rPr lang="en-GB" dirty="0"/>
              <a:t>, energy-efficient companies: </a:t>
            </a:r>
            <a:r>
              <a:rPr lang="en-GB" dirty="0">
                <a:hlinkClick r:id="rId3"/>
              </a:rPr>
              <a:t>https://www.klimaaktiv.at/energiesparen/betriebe_prozesse/vorzeigebetriebe/druckluftsystemopt.html</a:t>
            </a:r>
            <a:r>
              <a:rPr lang="en-GB" dirty="0"/>
              <a:t> (Access: 19.2.2019)</a:t>
            </a:r>
          </a:p>
          <a:p>
            <a:pPr>
              <a:lnSpc>
                <a:spcPct val="80000"/>
              </a:lnSpc>
              <a:spcBef>
                <a:spcPts val="1200"/>
              </a:spcBef>
            </a:pP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29</a:t>
            </a:fld>
            <a:endParaRPr lang="fr-CH"/>
          </a:p>
        </p:txBody>
      </p:sp>
    </p:spTree>
    <p:extLst>
      <p:ext uri="{BB962C8B-B14F-4D97-AF65-F5344CB8AC3E}">
        <p14:creationId xmlns:p14="http://schemas.microsoft.com/office/powerpoint/2010/main" val="38907120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fr-CH" dirty="0"/>
              <a:t>Notre solution</a:t>
            </a:r>
            <a:endParaRPr lang="de-AT" dirty="0"/>
          </a:p>
        </p:txBody>
      </p:sp>
      <p:sp>
        <p:nvSpPr>
          <p:cNvPr id="3" name="Inhaltsplatzhalter 2"/>
          <p:cNvSpPr>
            <a:spLocks noGrp="1"/>
          </p:cNvSpPr>
          <p:nvPr>
            <p:ph idx="1"/>
          </p:nvPr>
        </p:nvSpPr>
        <p:spPr/>
        <p:txBody>
          <a:bodyPr/>
          <a:lstStyle/>
          <a:p>
            <a:pPr marL="0" indent="0" algn="ctr">
              <a:buNone/>
            </a:pPr>
            <a:r>
              <a:rPr lang="en-US" sz="4000" b="1" dirty="0">
                <a:solidFill>
                  <a:srgbClr val="006600"/>
                </a:solidFill>
              </a:rPr>
              <a:t>Merci de </a:t>
            </a:r>
            <a:r>
              <a:rPr lang="en-US" sz="4000" b="1" dirty="0" err="1">
                <a:solidFill>
                  <a:srgbClr val="006600"/>
                </a:solidFill>
              </a:rPr>
              <a:t>votre</a:t>
            </a:r>
            <a:r>
              <a:rPr lang="en-US" sz="4000" b="1">
                <a:solidFill>
                  <a:srgbClr val="006600"/>
                </a:solidFill>
              </a:rPr>
              <a:t> attention</a:t>
            </a: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30</a:t>
            </a:fld>
            <a:endParaRPr lang="fr-CH"/>
          </a:p>
        </p:txBody>
      </p:sp>
      <p:pic>
        <p:nvPicPr>
          <p:cNvPr id="5" name="Graphique 10">
            <a:extLst>
              <a:ext uri="{FF2B5EF4-FFF2-40B4-BE49-F238E27FC236}">
                <a16:creationId xmlns:a16="http://schemas.microsoft.com/office/drawing/2014/main" id="{42456DCA-87C1-4CE6-89F2-8832348B35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924330" y="4515763"/>
            <a:ext cx="143366" cy="143366"/>
          </a:xfrm>
          <a:prstGeom prst="rect">
            <a:avLst/>
          </a:prstGeom>
        </p:spPr>
      </p:pic>
      <p:pic>
        <p:nvPicPr>
          <p:cNvPr id="6" name="Graphique 8">
            <a:extLst>
              <a:ext uri="{FF2B5EF4-FFF2-40B4-BE49-F238E27FC236}">
                <a16:creationId xmlns:a16="http://schemas.microsoft.com/office/drawing/2014/main" id="{DB337A52-854F-4929-A695-F543C3B49B1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582781" y="4513300"/>
            <a:ext cx="827740" cy="865944"/>
          </a:xfrm>
          <a:prstGeom prst="rect">
            <a:avLst/>
          </a:prstGeom>
        </p:spPr>
      </p:pic>
      <p:pic>
        <p:nvPicPr>
          <p:cNvPr id="7" name="Graphique 12">
            <a:extLst>
              <a:ext uri="{FF2B5EF4-FFF2-40B4-BE49-F238E27FC236}">
                <a16:creationId xmlns:a16="http://schemas.microsoft.com/office/drawing/2014/main" id="{600ACE48-5663-4938-8F68-FECD73B0FC9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81641" y="4512325"/>
            <a:ext cx="828745" cy="866995"/>
          </a:xfrm>
          <a:prstGeom prst="rect">
            <a:avLst/>
          </a:prstGeom>
        </p:spPr>
      </p:pic>
      <p:pic>
        <p:nvPicPr>
          <p:cNvPr id="8" name="Espace réservé du contenu 4">
            <a:extLst>
              <a:ext uri="{FF2B5EF4-FFF2-40B4-BE49-F238E27FC236}">
                <a16:creationId xmlns:a16="http://schemas.microsoft.com/office/drawing/2014/main" id="{6E1AAD79-D587-4E88-BF56-2EC58D20DC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75697" y="4659129"/>
            <a:ext cx="5553615" cy="538361"/>
          </a:xfrm>
          <a:prstGeom prst="rect">
            <a:avLst/>
          </a:prstGeom>
        </p:spPr>
      </p:pic>
      <p:sp>
        <p:nvSpPr>
          <p:cNvPr id="9" name="ZoneTexte 14">
            <a:extLst>
              <a:ext uri="{FF2B5EF4-FFF2-40B4-BE49-F238E27FC236}">
                <a16:creationId xmlns:a16="http://schemas.microsoft.com/office/drawing/2014/main" id="{D286E074-9BBC-4827-A883-CBE72E84B81B}"/>
              </a:ext>
            </a:extLst>
          </p:cNvPr>
          <p:cNvSpPr txBox="1"/>
          <p:nvPr/>
        </p:nvSpPr>
        <p:spPr>
          <a:xfrm>
            <a:off x="3579732" y="5197629"/>
            <a:ext cx="5586562" cy="276999"/>
          </a:xfrm>
          <a:prstGeom prst="rect">
            <a:avLst/>
          </a:prstGeom>
          <a:noFill/>
        </p:spPr>
        <p:txBody>
          <a:bodyPr wrap="square" rtlCol="0">
            <a:spAutoFit/>
          </a:bodyPr>
          <a:lstStyle/>
          <a:p>
            <a:r>
              <a:rPr lang="en-GB" sz="1200" dirty="0" err="1">
                <a:solidFill>
                  <a:srgbClr val="1C631E"/>
                </a:solidFill>
                <a:latin typeface="Arial Black" panose="020B0A04020102020204" pitchFamily="34" charset="0"/>
              </a:rPr>
              <a:t>IMP</a:t>
            </a:r>
            <a:r>
              <a:rPr lang="en-GB" sz="1200" dirty="0" err="1">
                <a:solidFill>
                  <a:srgbClr val="166D9D"/>
                </a:solidFill>
                <a:latin typeface="Arial Black" panose="020B0A04020102020204" pitchFamily="34" charset="0"/>
              </a:rPr>
              <a:t>lement</a:t>
            </a:r>
            <a:r>
              <a:rPr lang="en-GB" sz="1200" dirty="0" err="1">
                <a:solidFill>
                  <a:srgbClr val="1C631E"/>
                </a:solidFill>
                <a:latin typeface="Arial Black" panose="020B0A04020102020204" pitchFamily="34" charset="0"/>
              </a:rPr>
              <a:t>A</a:t>
            </a:r>
            <a:r>
              <a:rPr lang="en-GB" sz="1200" dirty="0" err="1">
                <a:solidFill>
                  <a:srgbClr val="166D9D"/>
                </a:solidFill>
                <a:latin typeface="Arial Black" panose="020B0A04020102020204" pitchFamily="34" charset="0"/>
              </a:rPr>
              <a:t>tion</a:t>
            </a:r>
            <a:r>
              <a:rPr lang="en-GB" sz="1200" dirty="0">
                <a:solidFill>
                  <a:srgbClr val="166D9D"/>
                </a:solidFill>
                <a:latin typeface="Arial Black" panose="020B0A04020102020204" pitchFamily="34" charset="0"/>
              </a:rPr>
              <a:t> </a:t>
            </a:r>
            <a:r>
              <a:rPr lang="en-GB" sz="1200" dirty="0">
                <a:solidFill>
                  <a:srgbClr val="1C631E"/>
                </a:solidFill>
                <a:latin typeface="Arial Black" panose="020B0A04020102020204" pitchFamily="34" charset="0"/>
              </a:rPr>
              <a:t>W</a:t>
            </a:r>
            <a:r>
              <a:rPr lang="en-GB" sz="1200" dirty="0">
                <a:solidFill>
                  <a:srgbClr val="166D9D"/>
                </a:solidFill>
                <a:latin typeface="Arial Black" panose="020B0A04020102020204" pitchFamily="34" charset="0"/>
              </a:rPr>
              <a:t>ork and </a:t>
            </a:r>
            <a:r>
              <a:rPr lang="en-GB" sz="1200" dirty="0">
                <a:solidFill>
                  <a:srgbClr val="1C631E"/>
                </a:solidFill>
                <a:latin typeface="Arial Black" panose="020B0A04020102020204" pitchFamily="34" charset="0"/>
              </a:rPr>
              <a:t>A</a:t>
            </a:r>
            <a:r>
              <a:rPr lang="en-GB" sz="1200" dirty="0">
                <a:solidFill>
                  <a:srgbClr val="166D9D"/>
                </a:solidFill>
                <a:latin typeface="Arial Black" panose="020B0A04020102020204" pitchFamily="34" charset="0"/>
              </a:rPr>
              <a:t>ctions </a:t>
            </a:r>
            <a:r>
              <a:rPr lang="en-GB" sz="1200" dirty="0">
                <a:solidFill>
                  <a:srgbClr val="1C631E"/>
                </a:solidFill>
                <a:latin typeface="Arial Black" panose="020B0A04020102020204" pitchFamily="34" charset="0"/>
              </a:rPr>
              <a:t>T</a:t>
            </a:r>
            <a:r>
              <a:rPr lang="en-GB" sz="1200" dirty="0">
                <a:solidFill>
                  <a:srgbClr val="166D9D"/>
                </a:solidFill>
                <a:latin typeface="Arial Black" panose="020B0A04020102020204" pitchFamily="34" charset="0"/>
              </a:rPr>
              <a:t>o change the energy </a:t>
            </a:r>
            <a:r>
              <a:rPr lang="en-GB" sz="1200" dirty="0" err="1">
                <a:solidFill>
                  <a:srgbClr val="166D9D"/>
                </a:solidFill>
                <a:latin typeface="Arial Black" panose="020B0A04020102020204" pitchFamily="34" charset="0"/>
              </a:rPr>
              <a:t>cul</a:t>
            </a:r>
            <a:r>
              <a:rPr lang="en-GB" sz="1200" dirty="0" err="1">
                <a:solidFill>
                  <a:srgbClr val="1C631E"/>
                </a:solidFill>
                <a:latin typeface="Arial Black" panose="020B0A04020102020204" pitchFamily="34" charset="0"/>
              </a:rPr>
              <a:t>T</a:t>
            </a:r>
            <a:r>
              <a:rPr lang="en-GB" sz="1200" dirty="0" err="1">
                <a:solidFill>
                  <a:srgbClr val="166D9D"/>
                </a:solidFill>
                <a:latin typeface="Arial Black" panose="020B0A04020102020204" pitchFamily="34" charset="0"/>
              </a:rPr>
              <a:t>ure</a:t>
            </a:r>
            <a:endParaRPr lang="fr-CH" sz="1200" dirty="0">
              <a:latin typeface="Arial Black" panose="020B0A04020102020204" pitchFamily="34" charset="0"/>
            </a:endParaRPr>
          </a:p>
        </p:txBody>
      </p:sp>
    </p:spTree>
    <p:extLst>
      <p:ext uri="{BB962C8B-B14F-4D97-AF65-F5344CB8AC3E}">
        <p14:creationId xmlns:p14="http://schemas.microsoft.com/office/powerpoint/2010/main" val="4163276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249"/>
                                          </p:stCondLst>
                                        </p:cTn>
                                        <p:tgtEl>
                                          <p:spTgt spid="6"/>
                                        </p:tgtEl>
                                        <p:attrNameLst>
                                          <p:attrName>style.visibility</p:attrName>
                                        </p:attrNameLst>
                                      </p:cBhvr>
                                      <p:to>
                                        <p:strVal val="visible"/>
                                      </p:to>
                                    </p:set>
                                  </p:childTnLst>
                                </p:cTn>
                              </p:par>
                            </p:childTnLst>
                          </p:cTn>
                        </p:par>
                        <p:par>
                          <p:cTn id="10" fill="hold">
                            <p:stCondLst>
                              <p:cond delay="250"/>
                            </p:stCondLst>
                            <p:childTnLst>
                              <p:par>
                                <p:cTn id="11" presetID="1"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250"/>
                            </p:stCondLst>
                            <p:childTnLst>
                              <p:par>
                                <p:cTn id="14" presetID="14" presetClass="entr" presetSubtype="1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250"/>
                                        <p:tgtEl>
                                          <p:spTgt spid="8"/>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500"/>
                                        <p:tgtEl>
                                          <p:spTgt spid="9"/>
                                        </p:tgtEl>
                                      </p:cBhvr>
                                    </p:animEffect>
                                  </p:childTnLst>
                                </p:cTn>
                              </p:par>
                            </p:childTnLst>
                          </p:cTn>
                        </p:par>
                        <p:par>
                          <p:cTn id="20" fill="hold">
                            <p:stCondLst>
                              <p:cond delay="750"/>
                            </p:stCondLst>
                            <p:childTnLst>
                              <p:par>
                                <p:cTn id="21" presetID="37" presetClass="path" presetSubtype="0" accel="50000" decel="50000" fill="hold" nodeType="afterEffect">
                                  <p:stCondLst>
                                    <p:cond delay="0"/>
                                  </p:stCondLst>
                                  <p:childTnLst>
                                    <p:animMotion origin="layout" path="M -0.00325 -0.02222 C -0.01549 -0.09514 -0.00234 -0.12685 0.00495 -0.15486 C 0.01211 -0.18241 0.02995 -0.19259 0.03985 -0.18981 C 0.04974 -0.18657 0.05795 -0.19745 0.06407 -0.13611 C 0.06264 -0.08379 0.0599 -0.09676 0.0612 -0.00764 " pathEditMode="relative" rAng="0" ptsTypes="AAAAA">
                                      <p:cBhvr>
                                        <p:cTn id="22" dur="2000" fill="hold"/>
                                        <p:tgtEl>
                                          <p:spTgt spid="5"/>
                                        </p:tgtEl>
                                        <p:attrNameLst>
                                          <p:attrName>ppt_x</p:attrName>
                                          <p:attrName>ppt_y</p:attrName>
                                        </p:attrNameLst>
                                      </p:cBhvr>
                                      <p:rCtr x="3112" y="-768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Thème Office">
  <a:themeElements>
    <a:clrScheme name="Vert">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Personnalisé 1">
      <a:majorFont>
        <a:latin typeface="Arial Unicode MS"/>
        <a:ea typeface=""/>
        <a:cs typeface=""/>
      </a:majorFont>
      <a:minorFont>
        <a:latin typeface="Arial Unicode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2594</TotalTime>
  <Words>2450</Words>
  <Application>Microsoft Office PowerPoint</Application>
  <PresentationFormat>Grand écran</PresentationFormat>
  <Paragraphs>342</Paragraphs>
  <Slides>30</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Arial</vt:lpstr>
      <vt:lpstr>Arial Black</vt:lpstr>
      <vt:lpstr>Arial Unicode MS</vt:lpstr>
      <vt:lpstr>Calibri</vt:lpstr>
      <vt:lpstr>Thème Office</vt:lpstr>
      <vt:lpstr>Intérêts de la maîtrise de l’énergie</vt:lpstr>
      <vt:lpstr>Présentation PowerPoint</vt:lpstr>
      <vt:lpstr>Objet de la présentation</vt:lpstr>
      <vt:lpstr>Table des matières</vt:lpstr>
      <vt:lpstr>Impacts sur le climat</vt:lpstr>
      <vt:lpstr>Conséquences du changement climatique en Europe  "Une action immédiate et décisive est primordiale pour le climat."</vt:lpstr>
      <vt:lpstr>Impacts sur le climat</vt:lpstr>
      <vt:lpstr>Conséquences du changement climatique</vt:lpstr>
      <vt:lpstr>Conséquences du changement climatique en Suisse</vt:lpstr>
      <vt:lpstr>Dépendance aux importations énergétiques</vt:lpstr>
      <vt:lpstr>Dépendance aux importations énergétiques - Suisse</vt:lpstr>
      <vt:lpstr>Importance des coûts énergétiques</vt:lpstr>
      <vt:lpstr>Volatilité des prix - exemple du prix spot du pétrole brut </vt:lpstr>
      <vt:lpstr>Objectifs énergétiques d’ici 2030</vt:lpstr>
      <vt:lpstr>Suisse: stratégie énergétique 2050 et nouvelle loi sur l’énergie</vt:lpstr>
      <vt:lpstr>Maîtrise énergétique et énergies renouvelables :  piliers centraux de la transition énergétique</vt:lpstr>
      <vt:lpstr>Maîtrise de l’énergie : élément moteur</vt:lpstr>
      <vt:lpstr>Aides financières</vt:lpstr>
      <vt:lpstr>Sources d'économie d'énergie</vt:lpstr>
      <vt:lpstr>Des mesures d’efficacité mises en oeuvre …</vt:lpstr>
      <vt:lpstr>… et des sources potentielles d‘économies</vt:lpstr>
      <vt:lpstr>Domaines d'application des mesures d'efficacité énergétique</vt:lpstr>
      <vt:lpstr>Exemple d’une usine laitière - Knittelfeld en Styrie </vt:lpstr>
      <vt:lpstr>Incitations à la maîtrise de l’énergie</vt:lpstr>
      <vt:lpstr>Gains transversaux de la maîtrise de l’énergie</vt:lpstr>
      <vt:lpstr>Atouts d’une coordination entre la gestion de l'énergie et la stratégie d’entreprise</vt:lpstr>
      <vt:lpstr>Freins à l'efficacité énergétique</vt:lpstr>
      <vt:lpstr>Résumé </vt:lpstr>
      <vt:lpstr>Sources principales</vt:lpstr>
      <vt:lpstr>Notre solution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Martine Felber</dc:creator>
  <cp:lastModifiedBy>Yannick Riesen</cp:lastModifiedBy>
  <cp:revision>591</cp:revision>
  <cp:lastPrinted>2019-02-28T14:14:44Z</cp:lastPrinted>
  <dcterms:created xsi:type="dcterms:W3CDTF">2019-02-13T09:08:40Z</dcterms:created>
  <dcterms:modified xsi:type="dcterms:W3CDTF">2019-11-18T12:31:22Z</dcterms:modified>
</cp:coreProperties>
</file>