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3">
  <p:sldMasterIdLst>
    <p:sldMasterId id="2147483648" r:id="rId1"/>
  </p:sldMasterIdLst>
  <p:notesMasterIdLst>
    <p:notesMasterId r:id="rId52"/>
  </p:notesMasterIdLst>
  <p:sldIdLst>
    <p:sldId id="256" r:id="rId2"/>
    <p:sldId id="360" r:id="rId3"/>
    <p:sldId id="361" r:id="rId4"/>
    <p:sldId id="322" r:id="rId5"/>
    <p:sldId id="265" r:id="rId6"/>
    <p:sldId id="336" r:id="rId7"/>
    <p:sldId id="266" r:id="rId8"/>
    <p:sldId id="267" r:id="rId9"/>
    <p:sldId id="365" r:id="rId10"/>
    <p:sldId id="268" r:id="rId11"/>
    <p:sldId id="337" r:id="rId12"/>
    <p:sldId id="368" r:id="rId13"/>
    <p:sldId id="367" r:id="rId14"/>
    <p:sldId id="364" r:id="rId15"/>
    <p:sldId id="366" r:id="rId16"/>
    <p:sldId id="269" r:id="rId17"/>
    <p:sldId id="339" r:id="rId18"/>
    <p:sldId id="340" r:id="rId19"/>
    <p:sldId id="343" r:id="rId20"/>
    <p:sldId id="344" r:id="rId21"/>
    <p:sldId id="345" r:id="rId22"/>
    <p:sldId id="346" r:id="rId23"/>
    <p:sldId id="347" r:id="rId24"/>
    <p:sldId id="348" r:id="rId25"/>
    <p:sldId id="349" r:id="rId26"/>
    <p:sldId id="323" r:id="rId27"/>
    <p:sldId id="274" r:id="rId28"/>
    <p:sldId id="351" r:id="rId29"/>
    <p:sldId id="369" r:id="rId30"/>
    <p:sldId id="370" r:id="rId31"/>
    <p:sldId id="350" r:id="rId32"/>
    <p:sldId id="352" r:id="rId33"/>
    <p:sldId id="353" r:id="rId34"/>
    <p:sldId id="354" r:id="rId35"/>
    <p:sldId id="324" r:id="rId36"/>
    <p:sldId id="310" r:id="rId37"/>
    <p:sldId id="311" r:id="rId38"/>
    <p:sldId id="325" r:id="rId39"/>
    <p:sldId id="318" r:id="rId40"/>
    <p:sldId id="355" r:id="rId41"/>
    <p:sldId id="357" r:id="rId42"/>
    <p:sldId id="358" r:id="rId43"/>
    <p:sldId id="309" r:id="rId44"/>
    <p:sldId id="326" r:id="rId45"/>
    <p:sldId id="332" r:id="rId46"/>
    <p:sldId id="328" r:id="rId47"/>
    <p:sldId id="320" r:id="rId48"/>
    <p:sldId id="362" r:id="rId49"/>
    <p:sldId id="331" r:id="rId50"/>
    <p:sldId id="359" r:id="rId5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rdabschnitt" id="{92A5C4CC-0ED2-416E-B0DE-B09C1D89827A}">
          <p14:sldIdLst>
            <p14:sldId id="256"/>
            <p14:sldId id="360"/>
            <p14:sldId id="361"/>
            <p14:sldId id="322"/>
            <p14:sldId id="265"/>
            <p14:sldId id="336"/>
            <p14:sldId id="266"/>
            <p14:sldId id="267"/>
            <p14:sldId id="365"/>
            <p14:sldId id="268"/>
            <p14:sldId id="337"/>
            <p14:sldId id="368"/>
            <p14:sldId id="367"/>
            <p14:sldId id="364"/>
            <p14:sldId id="366"/>
            <p14:sldId id="269"/>
            <p14:sldId id="339"/>
            <p14:sldId id="340"/>
            <p14:sldId id="343"/>
            <p14:sldId id="344"/>
            <p14:sldId id="345"/>
            <p14:sldId id="346"/>
            <p14:sldId id="347"/>
            <p14:sldId id="348"/>
            <p14:sldId id="349"/>
            <p14:sldId id="323"/>
            <p14:sldId id="274"/>
            <p14:sldId id="351"/>
            <p14:sldId id="369"/>
            <p14:sldId id="370"/>
            <p14:sldId id="350"/>
            <p14:sldId id="352"/>
            <p14:sldId id="353"/>
            <p14:sldId id="354"/>
            <p14:sldId id="324"/>
            <p14:sldId id="310"/>
            <p14:sldId id="311"/>
            <p14:sldId id="325"/>
            <p14:sldId id="318"/>
            <p14:sldId id="355"/>
            <p14:sldId id="357"/>
            <p14:sldId id="358"/>
            <p14:sldId id="309"/>
            <p14:sldId id="326"/>
            <p14:sldId id="332"/>
            <p14:sldId id="328"/>
            <p14:sldId id="320"/>
            <p14:sldId id="362"/>
            <p14:sldId id="331"/>
            <p14:sldId id="35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5C00"/>
    <a:srgbClr val="005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5BE263C-DBD7-4A20-BB59-AAB30ACAA65A}" styleName="Mittlere Formatvorlage 3 - Akz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9D7B26C5-4107-4FEC-AEDC-1716B250A1EF}" styleName="Helle Formatvorlag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19" autoAdjust="0"/>
    <p:restoredTop sz="96374" autoAdjust="0"/>
  </p:normalViewPr>
  <p:slideViewPr>
    <p:cSldViewPr snapToGrid="0">
      <p:cViewPr varScale="1">
        <p:scale>
          <a:sx n="114" d="100"/>
          <a:sy n="114" d="100"/>
        </p:scale>
        <p:origin x="534" y="5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0EE88D-7515-463C-B79B-40D7D2399568}" type="datetimeFigureOut">
              <a:rPr lang="fr-CH" smtClean="0"/>
              <a:t>18.07.2019</a:t>
            </a:fld>
            <a:endParaRPr lang="fr-CH"/>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H"/>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H"/>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97FD3C-2BA7-4DD1-B319-9EB9284C5602}" type="slidenum">
              <a:rPr lang="fr-CH" smtClean="0"/>
              <a:t>‹N°›</a:t>
            </a:fld>
            <a:endParaRPr lang="fr-CH"/>
          </a:p>
        </p:txBody>
      </p:sp>
    </p:spTree>
    <p:extLst>
      <p:ext uri="{BB962C8B-B14F-4D97-AF65-F5344CB8AC3E}">
        <p14:creationId xmlns:p14="http://schemas.microsoft.com/office/powerpoint/2010/main" val="3839524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9A97FD3C-2BA7-4DD1-B319-9EB9284C5602}" type="slidenum">
              <a:rPr lang="fr-CH" smtClean="0"/>
              <a:t>1</a:t>
            </a:fld>
            <a:endParaRPr lang="fr-CH"/>
          </a:p>
        </p:txBody>
      </p:sp>
    </p:spTree>
    <p:extLst>
      <p:ext uri="{BB962C8B-B14F-4D97-AF65-F5344CB8AC3E}">
        <p14:creationId xmlns:p14="http://schemas.microsoft.com/office/powerpoint/2010/main" val="3246680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CH" b="1" dirty="0" err="1">
                <a:solidFill>
                  <a:srgbClr val="FF0000"/>
                </a:solidFill>
              </a:rPr>
              <a:t>Define</a:t>
            </a:r>
            <a:r>
              <a:rPr lang="fr-CH" b="1" dirty="0">
                <a:solidFill>
                  <a:srgbClr val="FF0000"/>
                </a:solidFill>
              </a:rPr>
              <a:t> the scope of the </a:t>
            </a:r>
            <a:r>
              <a:rPr lang="fr-CH" b="1" dirty="0" err="1">
                <a:solidFill>
                  <a:srgbClr val="FF0000"/>
                </a:solidFill>
              </a:rPr>
              <a:t>presentation</a:t>
            </a:r>
            <a:r>
              <a:rPr lang="fr-CH" b="1" dirty="0">
                <a:solidFill>
                  <a:srgbClr val="FF0000"/>
                </a:solidFill>
              </a:rPr>
              <a:t> </a:t>
            </a:r>
            <a:r>
              <a:rPr lang="fr-CH" b="1" dirty="0" err="1">
                <a:solidFill>
                  <a:srgbClr val="FF0000"/>
                </a:solidFill>
              </a:rPr>
              <a:t>from</a:t>
            </a:r>
            <a:r>
              <a:rPr lang="fr-CH" b="1" dirty="0">
                <a:solidFill>
                  <a:srgbClr val="FF0000"/>
                </a:solidFill>
              </a:rPr>
              <a:t> the </a:t>
            </a:r>
            <a:r>
              <a:rPr lang="fr-CH" b="1" dirty="0" err="1">
                <a:solidFill>
                  <a:srgbClr val="FF0000"/>
                </a:solidFill>
              </a:rPr>
              <a:t>beginning</a:t>
            </a:r>
            <a:r>
              <a:rPr lang="fr-CH" b="1" dirty="0">
                <a:solidFill>
                  <a:srgbClr val="FF0000"/>
                </a:solidFill>
              </a:rPr>
              <a:t>.</a:t>
            </a:r>
          </a:p>
          <a:p>
            <a:r>
              <a:rPr lang="fr-CH" b="1" dirty="0">
                <a:solidFill>
                  <a:srgbClr val="FF0000"/>
                </a:solidFill>
              </a:rPr>
              <a:t>Use </a:t>
            </a:r>
            <a:r>
              <a:rPr lang="fr-CH" b="1" dirty="0" err="1">
                <a:solidFill>
                  <a:srgbClr val="FF0000"/>
                </a:solidFill>
              </a:rPr>
              <a:t>graphics</a:t>
            </a:r>
            <a:r>
              <a:rPr lang="fr-CH" b="1" dirty="0">
                <a:solidFill>
                  <a:srgbClr val="FF0000"/>
                </a:solidFill>
              </a:rPr>
              <a:t> and keywords. </a:t>
            </a:r>
            <a:r>
              <a:rPr lang="fr-CH" b="1" dirty="0" err="1">
                <a:solidFill>
                  <a:srgbClr val="FF0000"/>
                </a:solidFill>
              </a:rPr>
              <a:t>Avoid</a:t>
            </a:r>
            <a:r>
              <a:rPr lang="fr-CH" b="1" dirty="0">
                <a:solidFill>
                  <a:srgbClr val="FF0000"/>
                </a:solidFill>
              </a:rPr>
              <a:t> long phrases. </a:t>
            </a:r>
            <a:r>
              <a:rPr lang="fr-CH" b="1" dirty="0" err="1">
                <a:solidFill>
                  <a:srgbClr val="FF0000"/>
                </a:solidFill>
              </a:rPr>
              <a:t>Additional</a:t>
            </a:r>
            <a:r>
              <a:rPr lang="fr-CH" b="1" dirty="0">
                <a:solidFill>
                  <a:srgbClr val="FF0000"/>
                </a:solidFill>
              </a:rPr>
              <a:t> info can </a:t>
            </a:r>
            <a:r>
              <a:rPr lang="fr-CH" b="1" dirty="0" err="1">
                <a:solidFill>
                  <a:srgbClr val="FF0000"/>
                </a:solidFill>
              </a:rPr>
              <a:t>be</a:t>
            </a:r>
            <a:r>
              <a:rPr lang="fr-CH" b="1" dirty="0">
                <a:solidFill>
                  <a:srgbClr val="FF0000"/>
                </a:solidFill>
              </a:rPr>
              <a:t> </a:t>
            </a:r>
            <a:r>
              <a:rPr lang="fr-CH" b="1" dirty="0" err="1">
                <a:solidFill>
                  <a:srgbClr val="FF0000"/>
                </a:solidFill>
              </a:rPr>
              <a:t>added</a:t>
            </a:r>
            <a:r>
              <a:rPr lang="fr-CH" b="1" dirty="0">
                <a:solidFill>
                  <a:srgbClr val="FF0000"/>
                </a:solidFill>
              </a:rPr>
              <a:t> in </a:t>
            </a:r>
            <a:r>
              <a:rPr lang="fr-CH" b="1" dirty="0" err="1">
                <a:solidFill>
                  <a:srgbClr val="FF0000"/>
                </a:solidFill>
              </a:rPr>
              <a:t>each</a:t>
            </a:r>
            <a:r>
              <a:rPr lang="fr-CH" b="1" dirty="0">
                <a:solidFill>
                  <a:srgbClr val="FF0000"/>
                </a:solidFill>
              </a:rPr>
              <a:t> slide as comment </a:t>
            </a: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3</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La durée de vie </a:t>
            </a:r>
            <a:r>
              <a:rPr lang="en-GB" dirty="0" err="1"/>
              <a:t>d’une</a:t>
            </a:r>
            <a:r>
              <a:rPr lang="en-GB" dirty="0"/>
              <a:t> installation PV </a:t>
            </a:r>
            <a:r>
              <a:rPr lang="en-GB" dirty="0" err="1"/>
              <a:t>est</a:t>
            </a:r>
            <a:r>
              <a:rPr lang="en-GB" dirty="0"/>
              <a:t> de 20-30 ans. </a:t>
            </a:r>
          </a:p>
          <a:p>
            <a:r>
              <a:rPr lang="en-GB" dirty="0" err="1"/>
              <a:t>L’onduleur</a:t>
            </a:r>
            <a:r>
              <a:rPr lang="en-GB" dirty="0"/>
              <a:t> </a:t>
            </a:r>
            <a:r>
              <a:rPr lang="en-GB" dirty="0" err="1"/>
              <a:t>doit</a:t>
            </a:r>
            <a:r>
              <a:rPr lang="en-GB" dirty="0"/>
              <a:t> </a:t>
            </a:r>
            <a:r>
              <a:rPr lang="en-GB" dirty="0" err="1"/>
              <a:t>souvent</a:t>
            </a:r>
            <a:r>
              <a:rPr lang="en-GB" dirty="0"/>
              <a:t> </a:t>
            </a:r>
            <a:r>
              <a:rPr lang="en-GB" dirty="0" err="1"/>
              <a:t>être</a:t>
            </a:r>
            <a:r>
              <a:rPr lang="en-GB" dirty="0"/>
              <a:t> </a:t>
            </a:r>
            <a:r>
              <a:rPr lang="en-GB" dirty="0" err="1"/>
              <a:t>remplacé</a:t>
            </a:r>
            <a:r>
              <a:rPr lang="en-GB" dirty="0"/>
              <a:t> </a:t>
            </a:r>
            <a:r>
              <a:rPr lang="en-GB" dirty="0" err="1"/>
              <a:t>avant</a:t>
            </a:r>
            <a:r>
              <a:rPr lang="en-GB" dirty="0"/>
              <a:t>.</a:t>
            </a:r>
          </a:p>
        </p:txBody>
      </p:sp>
      <p:sp>
        <p:nvSpPr>
          <p:cNvPr id="4" name="Foliennummernplatzhalter 3"/>
          <p:cNvSpPr>
            <a:spLocks noGrp="1"/>
          </p:cNvSpPr>
          <p:nvPr>
            <p:ph type="sldNum" sz="quarter" idx="10"/>
          </p:nvPr>
        </p:nvSpPr>
        <p:spPr/>
        <p:txBody>
          <a:bodyPr/>
          <a:lstStyle/>
          <a:p>
            <a:fld id="{9A97FD3C-2BA7-4DD1-B319-9EB9284C5602}" type="slidenum">
              <a:rPr lang="fr-CH" smtClean="0"/>
              <a:t>5</a:t>
            </a:fld>
            <a:endParaRPr lang="fr-CH"/>
          </a:p>
        </p:txBody>
      </p:sp>
    </p:spTree>
    <p:extLst>
      <p:ext uri="{BB962C8B-B14F-4D97-AF65-F5344CB8AC3E}">
        <p14:creationId xmlns:p14="http://schemas.microsoft.com/office/powerpoint/2010/main" val="3649179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6</a:t>
            </a:fld>
            <a:endParaRPr lang="fr-CH"/>
          </a:p>
        </p:txBody>
      </p:sp>
    </p:spTree>
    <p:extLst>
      <p:ext uri="{BB962C8B-B14F-4D97-AF65-F5344CB8AC3E}">
        <p14:creationId xmlns:p14="http://schemas.microsoft.com/office/powerpoint/2010/main" val="57685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7</a:t>
            </a:fld>
            <a:endParaRPr lang="fr-CH"/>
          </a:p>
        </p:txBody>
      </p:sp>
    </p:spTree>
    <p:extLst>
      <p:ext uri="{BB962C8B-B14F-4D97-AF65-F5344CB8AC3E}">
        <p14:creationId xmlns:p14="http://schemas.microsoft.com/office/powerpoint/2010/main" val="1183767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sz="1200" kern="1200" dirty="0">
                <a:solidFill>
                  <a:schemeClr val="tx1"/>
                </a:solidFill>
                <a:effectLst/>
                <a:latin typeface="+mn-lt"/>
                <a:ea typeface="+mn-ea"/>
                <a:cs typeface="+mn-cs"/>
              </a:rPr>
              <a:t>Photovoltaics is a fast growing market: The Compound Annual Growth Rate (CAGR) of PV installations was 24% between year 2010 to 2017. [FRA]</a:t>
            </a:r>
            <a:endParaRPr lang="fr-CH" dirty="0"/>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9</a:t>
            </a:fld>
            <a:endParaRPr lang="fr-CH"/>
          </a:p>
        </p:txBody>
      </p:sp>
    </p:spTree>
    <p:extLst>
      <p:ext uri="{BB962C8B-B14F-4D97-AF65-F5344CB8AC3E}">
        <p14:creationId xmlns:p14="http://schemas.microsoft.com/office/powerpoint/2010/main" val="31880701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dirty="0">
                <a:solidFill>
                  <a:schemeClr val="tx1"/>
                </a:solidFill>
                <a:effectLst/>
                <a:latin typeface="+mn-lt"/>
                <a:ea typeface="+mn-ea"/>
                <a:cs typeface="+mn-cs"/>
              </a:rPr>
              <a:t>In 2019: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record lab cell efficiency is 26.7% for mono-crystalline and 22.3% for multi-crystalline silicon wafer-based technology. The highest lab efficiency in thin film technology is 22.9% for CIGS and 21.0% for </a:t>
            </a:r>
            <a:r>
              <a:rPr lang="en-US" sz="1200" kern="1200" dirty="0" err="1">
                <a:solidFill>
                  <a:schemeClr val="tx1"/>
                </a:solidFill>
                <a:effectLst/>
                <a:latin typeface="+mn-lt"/>
                <a:ea typeface="+mn-ea"/>
                <a:cs typeface="+mn-cs"/>
              </a:rPr>
              <a:t>CdTesolar</a:t>
            </a:r>
            <a:r>
              <a:rPr lang="en-US" sz="1200" kern="1200" dirty="0">
                <a:solidFill>
                  <a:schemeClr val="tx1"/>
                </a:solidFill>
                <a:effectLst/>
                <a:latin typeface="+mn-lt"/>
                <a:ea typeface="+mn-ea"/>
                <a:cs typeface="+mn-cs"/>
              </a:rPr>
              <a:t> cells.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the last 10 years, the efficiency of average commercial wafer-based silicon modules increased from about 12% to 17% (Super-mono 21%). At the same time, </a:t>
            </a:r>
            <a:r>
              <a:rPr lang="en-US" sz="1200" kern="1200" dirty="0" err="1">
                <a:solidFill>
                  <a:schemeClr val="tx1"/>
                </a:solidFill>
                <a:effectLst/>
                <a:latin typeface="+mn-lt"/>
                <a:ea typeface="+mn-ea"/>
                <a:cs typeface="+mn-cs"/>
              </a:rPr>
              <a:t>CdTe</a:t>
            </a:r>
            <a:r>
              <a:rPr lang="en-US" sz="1200" kern="1200" dirty="0">
                <a:solidFill>
                  <a:schemeClr val="tx1"/>
                </a:solidFill>
                <a:effectLst/>
                <a:latin typeface="+mn-lt"/>
                <a:ea typeface="+mn-ea"/>
                <a:cs typeface="+mn-cs"/>
              </a:rPr>
              <a:t> module efficiency increased from 9% to 16%.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Mono-Si has a production share of 32.2%</a:t>
            </a:r>
          </a:p>
          <a:p>
            <a:r>
              <a:rPr lang="en-US" sz="1200" kern="1200" dirty="0">
                <a:solidFill>
                  <a:schemeClr val="tx1"/>
                </a:solidFill>
                <a:effectLst/>
                <a:latin typeface="+mn-lt"/>
                <a:ea typeface="+mn-ea"/>
                <a:cs typeface="+mn-cs"/>
              </a:rPr>
              <a:t>Multi-Si has a production share of 60.8 %</a:t>
            </a:r>
          </a:p>
          <a:p>
            <a:r>
              <a:rPr lang="en-US" sz="1200" kern="1200" dirty="0">
                <a:solidFill>
                  <a:schemeClr val="tx1"/>
                </a:solidFill>
                <a:effectLst/>
                <a:latin typeface="+mn-lt"/>
                <a:ea typeface="+mn-ea"/>
                <a:cs typeface="+mn-cs"/>
              </a:rPr>
              <a:t>Thin film of 4.5 %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Energy Payback Time of PV systems is dependent on the geographical location: PV systems in Northern Europe need around 2.5 years to balance the input energy, while PV systems in the South equal their energy input after 1.5 years and less, depending on the technology installed. [_FRA]</a:t>
            </a:r>
          </a:p>
          <a:p>
            <a:endParaRPr lang="en-US" sz="1200" kern="1200" dirty="0">
              <a:solidFill>
                <a:schemeClr val="tx1"/>
              </a:solidFill>
              <a:effectLst/>
              <a:latin typeface="+mn-lt"/>
              <a:ea typeface="+mn-ea"/>
              <a:cs typeface="+mn-cs"/>
            </a:endParaRPr>
          </a:p>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11</a:t>
            </a:fld>
            <a:endParaRPr lang="fr-CH"/>
          </a:p>
        </p:txBody>
      </p:sp>
    </p:spTree>
    <p:extLst>
      <p:ext uri="{BB962C8B-B14F-4D97-AF65-F5344CB8AC3E}">
        <p14:creationId xmlns:p14="http://schemas.microsoft.com/office/powerpoint/2010/main" val="31245353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CH" dirty="0"/>
              <a:t>Une partie de la production peut directement être consommé sur le site. -&gt; Partie verte. </a:t>
            </a:r>
          </a:p>
          <a:p>
            <a:pPr marL="0" marR="0" lvl="0" indent="0" algn="l" defTabSz="914400" rtl="0" eaLnBrk="1" fontAlgn="auto" latinLnBrk="0" hangingPunct="1">
              <a:lnSpc>
                <a:spcPct val="100000"/>
              </a:lnSpc>
              <a:spcBef>
                <a:spcPts val="0"/>
              </a:spcBef>
              <a:spcAft>
                <a:spcPts val="0"/>
              </a:spcAft>
              <a:buClrTx/>
              <a:buSzTx/>
              <a:buFontTx/>
              <a:buNone/>
              <a:tabLst/>
              <a:defRPr/>
            </a:pPr>
            <a:r>
              <a:rPr lang="fr-CH" dirty="0"/>
              <a:t>La rémunération pour l’injection (en CHF entre ~4-9 cts/kWh) et bien inférieure au coût d’achat d’électricité du réseau (12-22 cts/kWh) . </a:t>
            </a:r>
          </a:p>
          <a:p>
            <a:endParaRPr lang="fr-CH" dirty="0"/>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12</a:t>
            </a:fld>
            <a:endParaRPr lang="fr-CH"/>
          </a:p>
        </p:txBody>
      </p:sp>
    </p:spTree>
    <p:extLst>
      <p:ext uri="{BB962C8B-B14F-4D97-AF65-F5344CB8AC3E}">
        <p14:creationId xmlns:p14="http://schemas.microsoft.com/office/powerpoint/2010/main" val="11045289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CH" dirty="0"/>
              <a:t>Une partie de la production peut directement être consommé sur le site. -&gt; Partie verte. </a:t>
            </a:r>
          </a:p>
          <a:p>
            <a:pPr marL="0" marR="0" lvl="0" indent="0" algn="l" defTabSz="914400" rtl="0" eaLnBrk="1" fontAlgn="auto" latinLnBrk="0" hangingPunct="1">
              <a:lnSpc>
                <a:spcPct val="100000"/>
              </a:lnSpc>
              <a:spcBef>
                <a:spcPts val="0"/>
              </a:spcBef>
              <a:spcAft>
                <a:spcPts val="0"/>
              </a:spcAft>
              <a:buClrTx/>
              <a:buSzTx/>
              <a:buFontTx/>
              <a:buNone/>
              <a:tabLst/>
              <a:defRPr/>
            </a:pPr>
            <a:r>
              <a:rPr lang="fr-CH" dirty="0"/>
              <a:t>La rémunération pour l’injection (en CHF entre ~4-9 cts/kWh) et bien inférieure au coût d’achat d’électricité du réseau (12-22 cts/kWh) . </a:t>
            </a:r>
          </a:p>
          <a:p>
            <a:pPr marL="0" marR="0" lvl="0" indent="0" algn="l" defTabSz="914400" rtl="0" eaLnBrk="1" fontAlgn="auto" latinLnBrk="0" hangingPunct="1">
              <a:lnSpc>
                <a:spcPct val="100000"/>
              </a:lnSpc>
              <a:spcBef>
                <a:spcPts val="0"/>
              </a:spcBef>
              <a:spcAft>
                <a:spcPts val="0"/>
              </a:spcAft>
              <a:buClrTx/>
              <a:buSzTx/>
              <a:buFontTx/>
              <a:buNone/>
              <a:tabLst/>
              <a:defRPr/>
            </a:pPr>
            <a:r>
              <a:rPr lang="fr-CH" dirty="0"/>
              <a:t>Donc on a tout intérêt à maximiser ^l’autoconsommation</a:t>
            </a:r>
          </a:p>
          <a:p>
            <a:endParaRPr lang="fr-CH" dirty="0"/>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13</a:t>
            </a:fld>
            <a:endParaRPr lang="fr-CH"/>
          </a:p>
        </p:txBody>
      </p:sp>
    </p:spTree>
    <p:extLst>
      <p:ext uri="{BB962C8B-B14F-4D97-AF65-F5344CB8AC3E}">
        <p14:creationId xmlns:p14="http://schemas.microsoft.com/office/powerpoint/2010/main" val="2661783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CH" dirty="0"/>
              <a:t>Une partie de la production peut directement être consommé sur le site. -&gt; Partie verte. </a:t>
            </a:r>
          </a:p>
          <a:p>
            <a:pPr marL="0" marR="0" lvl="0" indent="0" algn="l" defTabSz="914400" rtl="0" eaLnBrk="1" fontAlgn="auto" latinLnBrk="0" hangingPunct="1">
              <a:lnSpc>
                <a:spcPct val="100000"/>
              </a:lnSpc>
              <a:spcBef>
                <a:spcPts val="0"/>
              </a:spcBef>
              <a:spcAft>
                <a:spcPts val="0"/>
              </a:spcAft>
              <a:buClrTx/>
              <a:buSzTx/>
              <a:buFontTx/>
              <a:buNone/>
              <a:tabLst/>
              <a:defRPr/>
            </a:pPr>
            <a:r>
              <a:rPr lang="fr-CH" dirty="0"/>
              <a:t>La rémunération pour l’injection (en CHF entre ~4-9 cts/kWh) et bien inférieure au coût d’achat d’électricité du réseau (12-22 cts/kWh) .</a:t>
            </a:r>
          </a:p>
          <a:p>
            <a:pPr marL="0" marR="0" lvl="0" indent="0" algn="l" defTabSz="914400" rtl="0" eaLnBrk="1" fontAlgn="auto" latinLnBrk="0" hangingPunct="1">
              <a:lnSpc>
                <a:spcPct val="100000"/>
              </a:lnSpc>
              <a:spcBef>
                <a:spcPts val="0"/>
              </a:spcBef>
              <a:spcAft>
                <a:spcPts val="0"/>
              </a:spcAft>
              <a:buClrTx/>
              <a:buSzTx/>
              <a:buFontTx/>
              <a:buNone/>
              <a:tabLst/>
              <a:defRPr/>
            </a:pPr>
            <a:r>
              <a:rPr lang="fr-CH" dirty="0"/>
              <a:t>En Suisse, la rentabilité d’un système de stockage est encore critique. </a:t>
            </a:r>
          </a:p>
          <a:p>
            <a:endParaRPr lang="fr-CH" dirty="0"/>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14</a:t>
            </a:fld>
            <a:endParaRPr lang="fr-CH"/>
          </a:p>
        </p:txBody>
      </p:sp>
    </p:spTree>
    <p:extLst>
      <p:ext uri="{BB962C8B-B14F-4D97-AF65-F5344CB8AC3E}">
        <p14:creationId xmlns:p14="http://schemas.microsoft.com/office/powerpoint/2010/main" val="1104528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15</a:t>
            </a:fld>
            <a:endParaRPr lang="fr-CH"/>
          </a:p>
        </p:txBody>
      </p:sp>
    </p:spTree>
    <p:extLst>
      <p:ext uri="{BB962C8B-B14F-4D97-AF65-F5344CB8AC3E}">
        <p14:creationId xmlns:p14="http://schemas.microsoft.com/office/powerpoint/2010/main" val="3461165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16</a:t>
            </a:fld>
            <a:endParaRPr lang="fr-CH"/>
          </a:p>
        </p:txBody>
      </p:sp>
    </p:spTree>
    <p:extLst>
      <p:ext uri="{BB962C8B-B14F-4D97-AF65-F5344CB8AC3E}">
        <p14:creationId xmlns:p14="http://schemas.microsoft.com/office/powerpoint/2010/main" val="2531153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18</a:t>
            </a:fld>
            <a:endParaRPr lang="fr-CH"/>
          </a:p>
        </p:txBody>
      </p:sp>
    </p:spTree>
    <p:extLst>
      <p:ext uri="{BB962C8B-B14F-4D97-AF65-F5344CB8AC3E}">
        <p14:creationId xmlns:p14="http://schemas.microsoft.com/office/powerpoint/2010/main" val="33790613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19</a:t>
            </a:fld>
            <a:endParaRPr lang="fr-CH"/>
          </a:p>
        </p:txBody>
      </p:sp>
    </p:spTree>
    <p:extLst>
      <p:ext uri="{BB962C8B-B14F-4D97-AF65-F5344CB8AC3E}">
        <p14:creationId xmlns:p14="http://schemas.microsoft.com/office/powerpoint/2010/main" val="1050732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20</a:t>
            </a:fld>
            <a:endParaRPr lang="fr-CH"/>
          </a:p>
        </p:txBody>
      </p:sp>
    </p:spTree>
    <p:extLst>
      <p:ext uri="{BB962C8B-B14F-4D97-AF65-F5344CB8AC3E}">
        <p14:creationId xmlns:p14="http://schemas.microsoft.com/office/powerpoint/2010/main" val="2471193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22</a:t>
            </a:fld>
            <a:endParaRPr lang="fr-CH"/>
          </a:p>
        </p:txBody>
      </p:sp>
    </p:spTree>
    <p:extLst>
      <p:ext uri="{BB962C8B-B14F-4D97-AF65-F5344CB8AC3E}">
        <p14:creationId xmlns:p14="http://schemas.microsoft.com/office/powerpoint/2010/main" val="3203650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23</a:t>
            </a:fld>
            <a:endParaRPr lang="fr-CH"/>
          </a:p>
        </p:txBody>
      </p:sp>
    </p:spTree>
    <p:extLst>
      <p:ext uri="{BB962C8B-B14F-4D97-AF65-F5344CB8AC3E}">
        <p14:creationId xmlns:p14="http://schemas.microsoft.com/office/powerpoint/2010/main" val="30681514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24</a:t>
            </a:fld>
            <a:endParaRPr lang="fr-CH"/>
          </a:p>
        </p:txBody>
      </p:sp>
    </p:spTree>
    <p:extLst>
      <p:ext uri="{BB962C8B-B14F-4D97-AF65-F5344CB8AC3E}">
        <p14:creationId xmlns:p14="http://schemas.microsoft.com/office/powerpoint/2010/main" val="42666240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25</a:t>
            </a:fld>
            <a:endParaRPr lang="fr-CH"/>
          </a:p>
        </p:txBody>
      </p:sp>
    </p:spTree>
    <p:extLst>
      <p:ext uri="{BB962C8B-B14F-4D97-AF65-F5344CB8AC3E}">
        <p14:creationId xmlns:p14="http://schemas.microsoft.com/office/powerpoint/2010/main" val="4069549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CH" dirty="0"/>
              <a:t>Plus une cellule </a:t>
            </a:r>
            <a:r>
              <a:rPr lang="fr-CH" dirty="0" err="1"/>
              <a:t>photovotlaique</a:t>
            </a:r>
            <a:r>
              <a:rPr lang="fr-CH" dirty="0"/>
              <a:t> est chaude, plus le rendement diminuera.</a:t>
            </a: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27</a:t>
            </a:fld>
            <a:endParaRPr lang="fr-CH"/>
          </a:p>
        </p:txBody>
      </p:sp>
    </p:spTree>
    <p:extLst>
      <p:ext uri="{BB962C8B-B14F-4D97-AF65-F5344CB8AC3E}">
        <p14:creationId xmlns:p14="http://schemas.microsoft.com/office/powerpoint/2010/main" val="40706068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CH" dirty="0"/>
              <a:t>Les prix Suisse pour les grands systèmes (&gt;50 kWc) se situe entre 1.1 CHF/kWc et 1.5 CHF/kWc</a:t>
            </a:r>
          </a:p>
          <a:p>
            <a:pPr marL="0" marR="0" lvl="0" indent="0" algn="l" defTabSz="914400" rtl="0" eaLnBrk="1" fontAlgn="auto" latinLnBrk="0" hangingPunct="1">
              <a:lnSpc>
                <a:spcPct val="100000"/>
              </a:lnSpc>
              <a:spcBef>
                <a:spcPts val="0"/>
              </a:spcBef>
              <a:spcAft>
                <a:spcPts val="0"/>
              </a:spcAft>
              <a:buClrTx/>
              <a:buSzTx/>
              <a:buFontTx/>
              <a:buNone/>
              <a:tabLst/>
              <a:defRPr/>
            </a:pPr>
            <a:r>
              <a:rPr lang="fr-CH" dirty="0"/>
              <a:t>Les rendements financiers à long termes sont très intéressants, voir valeur actualisé net (VAN) ou taux d’intérêt équivalent. </a:t>
            </a:r>
            <a:endParaRPr lang="en-GB" dirty="0"/>
          </a:p>
          <a:p>
            <a:endParaRPr lang="fr-CH" dirty="0"/>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28</a:t>
            </a:fld>
            <a:endParaRPr lang="fr-CH"/>
          </a:p>
        </p:txBody>
      </p:sp>
    </p:spTree>
    <p:extLst>
      <p:ext uri="{BB962C8B-B14F-4D97-AF65-F5344CB8AC3E}">
        <p14:creationId xmlns:p14="http://schemas.microsoft.com/office/powerpoint/2010/main" val="28006341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fld id="{9A97FD3C-2BA7-4DD1-B319-9EB9284C5602}" type="slidenum">
              <a:rPr lang="fr-CH" smtClean="0"/>
              <a:t>43</a:t>
            </a:fld>
            <a:endParaRPr lang="fr-CH"/>
          </a:p>
        </p:txBody>
      </p:sp>
    </p:spTree>
    <p:extLst>
      <p:ext uri="{BB962C8B-B14F-4D97-AF65-F5344CB8AC3E}">
        <p14:creationId xmlns:p14="http://schemas.microsoft.com/office/powerpoint/2010/main" val="14219571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312662"/>
            <a:ext cx="9144000" cy="1453180"/>
          </a:xfrm>
        </p:spPr>
        <p:txBody>
          <a:bodyPr anchor="b">
            <a:normAutofit/>
          </a:bodyPr>
          <a:lstStyle>
            <a:lvl1pPr algn="ctr">
              <a:defRPr sz="4000">
                <a:solidFill>
                  <a:srgbClr val="006600"/>
                </a:solidFill>
              </a:defRPr>
            </a:lvl1pPr>
          </a:lstStyle>
          <a:p>
            <a:r>
              <a:rPr lang="fr-FR" dirty="0"/>
              <a:t>Modifiez le style du titre</a:t>
            </a:r>
            <a:endParaRPr lang="fr-CH" dirty="0"/>
          </a:p>
        </p:txBody>
      </p:sp>
      <p:sp>
        <p:nvSpPr>
          <p:cNvPr id="3" name="Sous-titre 2"/>
          <p:cNvSpPr>
            <a:spLocks noGrp="1"/>
          </p:cNvSpPr>
          <p:nvPr>
            <p:ph type="subTitle" idx="1"/>
          </p:nvPr>
        </p:nvSpPr>
        <p:spPr>
          <a:xfrm>
            <a:off x="1524000" y="2967038"/>
            <a:ext cx="9144000" cy="1071562"/>
          </a:xfrm>
        </p:spPr>
        <p:txBody>
          <a:bodyPr>
            <a:normAutofit/>
          </a:bodyPr>
          <a:lstStyle>
            <a:lvl1pPr marL="0" indent="0" algn="ctr">
              <a:buNone/>
              <a:defRPr sz="2800">
                <a:solidFill>
                  <a:srgbClr val="0066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endParaRPr lang="fr-CH" dirty="0"/>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
        <p:nvSpPr>
          <p:cNvPr id="8" name="Subtitle 2"/>
          <p:cNvSpPr txBox="1">
            <a:spLocks/>
          </p:cNvSpPr>
          <p:nvPr userDrawn="1"/>
        </p:nvSpPr>
        <p:spPr>
          <a:xfrm>
            <a:off x="1828800" y="4163596"/>
            <a:ext cx="8534400" cy="10551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1800" dirty="0">
                <a:solidFill>
                  <a:schemeClr val="tx1">
                    <a:lumMod val="65000"/>
                    <a:lumOff val="35000"/>
                  </a:schemeClr>
                </a:solidFill>
              </a:rPr>
              <a:t>IMPAWATT</a:t>
            </a:r>
            <a:br>
              <a:rPr lang="en-US" sz="1800" dirty="0">
                <a:solidFill>
                  <a:schemeClr val="tx1">
                    <a:lumMod val="65000"/>
                    <a:lumOff val="35000"/>
                  </a:schemeClr>
                </a:solidFill>
              </a:rPr>
            </a:br>
            <a:r>
              <a:rPr lang="en-US" sz="1800" dirty="0" err="1">
                <a:solidFill>
                  <a:schemeClr val="tx1">
                    <a:lumMod val="65000"/>
                    <a:lumOff val="35000"/>
                  </a:schemeClr>
                </a:solidFill>
              </a:rPr>
              <a:t>IMPlementAtion</a:t>
            </a:r>
            <a:r>
              <a:rPr lang="en-US" sz="1800" dirty="0">
                <a:solidFill>
                  <a:schemeClr val="tx1">
                    <a:lumMod val="65000"/>
                    <a:lumOff val="35000"/>
                  </a:schemeClr>
                </a:solidFill>
              </a:rPr>
              <a:t> Work and Actions To change the energy culture</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dirty="0">
                <a:solidFill>
                  <a:schemeClr val="tx1">
                    <a:lumMod val="65000"/>
                    <a:lumOff val="35000"/>
                  </a:schemeClr>
                </a:solidFill>
              </a:rPr>
              <a:t>https://www.impawatt.com/</a:t>
            </a:r>
          </a:p>
          <a:p>
            <a:endParaRPr lang="en-US" sz="1800" dirty="0">
              <a:solidFill>
                <a:schemeClr val="tx1">
                  <a:lumMod val="65000"/>
                  <a:lumOff val="35000"/>
                </a:schemeClr>
              </a:solidFill>
            </a:endParaRPr>
          </a:p>
        </p:txBody>
      </p:sp>
      <p:sp>
        <p:nvSpPr>
          <p:cNvPr id="10" name="Rectangle 9"/>
          <p:cNvSpPr/>
          <p:nvPr userDrawn="1"/>
        </p:nvSpPr>
        <p:spPr>
          <a:xfrm>
            <a:off x="0" y="6500506"/>
            <a:ext cx="12192000" cy="485051"/>
          </a:xfrm>
          <a:prstGeom prst="rect">
            <a:avLst/>
          </a:prstGeom>
          <a:solidFill>
            <a:srgbClr val="00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i="1" dirty="0">
                <a:latin typeface="Arial Unicode MS"/>
                <a:cs typeface="Arial Unicode MS"/>
              </a:rPr>
              <a:t>		 		</a:t>
            </a:r>
          </a:p>
        </p:txBody>
      </p:sp>
      <p:sp>
        <p:nvSpPr>
          <p:cNvPr id="11" name="TextBox 14"/>
          <p:cNvSpPr txBox="1"/>
          <p:nvPr userDrawn="1"/>
        </p:nvSpPr>
        <p:spPr>
          <a:xfrm>
            <a:off x="1778000" y="5959676"/>
            <a:ext cx="8636000" cy="540830"/>
          </a:xfrm>
          <a:prstGeom prst="rect">
            <a:avLst/>
          </a:prstGeom>
          <a:noFill/>
        </p:spPr>
        <p:txBody>
          <a:bodyPr wrap="square" tIns="108000" bIns="72000" rtlCol="0" anchor="ctr" anchorCtr="0">
            <a:spAutoFit/>
          </a:bodyPr>
          <a:lstStyle/>
          <a:p>
            <a:pPr algn="ctr"/>
            <a:r>
              <a:rPr lang="en-GB" sz="1400" b="0" baseline="30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The sole responsibility for the content of this publication lies with the IMPAWATT project consortium. It does not necessarily reflect the opinion of the European Union. Neither  EASME</a:t>
            </a:r>
            <a:r>
              <a:rPr lang="en-GB" sz="1400" b="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GB" sz="1400" b="0" baseline="30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nor the European Commission are responsible for any use that may be made of the information contained therein.</a:t>
            </a:r>
            <a:endParaRPr lang="es-ES" sz="1400" b="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12" name="Graphique 11">
            <a:extLst>
              <a:ext uri="{FF2B5EF4-FFF2-40B4-BE49-F238E27FC236}">
                <a16:creationId xmlns:a16="http://schemas.microsoft.com/office/drawing/2014/main" id="{0CA11534-D36F-4A96-98F6-6573E5E493B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23080" y="332488"/>
            <a:ext cx="6948242" cy="633600"/>
          </a:xfrm>
          <a:prstGeom prst="rect">
            <a:avLst/>
          </a:prstGeom>
        </p:spPr>
      </p:pic>
    </p:spTree>
    <p:extLst>
      <p:ext uri="{BB962C8B-B14F-4D97-AF65-F5344CB8AC3E}">
        <p14:creationId xmlns:p14="http://schemas.microsoft.com/office/powerpoint/2010/main" val="1398819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3901440" y="7042150"/>
            <a:ext cx="4114800" cy="365125"/>
          </a:xfrm>
          <a:prstGeom prst="rect">
            <a:avLst/>
          </a:prstGeom>
        </p:spPr>
        <p:txBody>
          <a:bodyPr/>
          <a:lstStyle/>
          <a:p>
            <a:endParaRPr lang="fr-CH" dirty="0"/>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967121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H"/>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2513908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822146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endParaRPr lang="fr-CH"/>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7" name="Espace réservé de la date 6"/>
          <p:cNvSpPr>
            <a:spLocks noGrp="1"/>
          </p:cNvSpPr>
          <p:nvPr>
            <p:ph type="dt" sz="half" idx="10"/>
          </p:nvPr>
        </p:nvSpPr>
        <p:spPr>
          <a:xfrm>
            <a:off x="838200" y="6356350"/>
            <a:ext cx="2743200" cy="365125"/>
          </a:xfrm>
          <a:prstGeom prst="rect">
            <a:avLst/>
          </a:prstGeom>
        </p:spPr>
        <p:txBody>
          <a:bodyPr/>
          <a:lstStyle/>
          <a:p>
            <a:endParaRPr lang="fr-CH"/>
          </a:p>
        </p:txBody>
      </p:sp>
      <p:sp>
        <p:nvSpPr>
          <p:cNvPr id="8" name="Espace réservé du pied de page 7"/>
          <p:cNvSpPr>
            <a:spLocks noGrp="1"/>
          </p:cNvSpPr>
          <p:nvPr>
            <p:ph type="ftr" sz="quarter" idx="11"/>
          </p:nvPr>
        </p:nvSpPr>
        <p:spPr>
          <a:xfrm>
            <a:off x="4038600" y="6356350"/>
            <a:ext cx="4114800" cy="365125"/>
          </a:xfrm>
          <a:prstGeom prst="rect">
            <a:avLst/>
          </a:prstGeom>
        </p:spPr>
        <p:txBody>
          <a:bodyPr/>
          <a:lstStyle/>
          <a:p>
            <a:endParaRPr lang="fr-CH"/>
          </a:p>
        </p:txBody>
      </p:sp>
      <p:sp>
        <p:nvSpPr>
          <p:cNvPr id="9" name="Espace réservé du numéro de diapositive 8"/>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51862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e la date 2"/>
          <p:cNvSpPr>
            <a:spLocks noGrp="1"/>
          </p:cNvSpPr>
          <p:nvPr>
            <p:ph type="dt" sz="half" idx="10"/>
          </p:nvPr>
        </p:nvSpPr>
        <p:spPr>
          <a:xfrm>
            <a:off x="838200" y="6356350"/>
            <a:ext cx="2743200" cy="365125"/>
          </a:xfrm>
          <a:prstGeom prst="rect">
            <a:avLst/>
          </a:prstGeom>
        </p:spPr>
        <p:txBody>
          <a:bodyPr/>
          <a:lstStyle/>
          <a:p>
            <a:endParaRPr lang="fr-CH"/>
          </a:p>
        </p:txBody>
      </p:sp>
      <p:sp>
        <p:nvSpPr>
          <p:cNvPr id="4" name="Espace réservé du pied de page 3"/>
          <p:cNvSpPr>
            <a:spLocks noGrp="1"/>
          </p:cNvSpPr>
          <p:nvPr>
            <p:ph type="ftr" sz="quarter" idx="11"/>
          </p:nvPr>
        </p:nvSpPr>
        <p:spPr>
          <a:xfrm>
            <a:off x="4038600" y="6356350"/>
            <a:ext cx="4114800" cy="365125"/>
          </a:xfrm>
          <a:prstGeom prst="rect">
            <a:avLst/>
          </a:prstGeom>
        </p:spPr>
        <p:txBody>
          <a:bodyPr/>
          <a:lstStyle/>
          <a:p>
            <a:endParaRPr lang="fr-CH"/>
          </a:p>
        </p:txBody>
      </p:sp>
      <p:sp>
        <p:nvSpPr>
          <p:cNvPr id="5" name="Espace réservé du numéro de diapositive 4"/>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519739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838200" y="6356350"/>
            <a:ext cx="2743200" cy="365125"/>
          </a:xfrm>
          <a:prstGeom prst="rect">
            <a:avLst/>
          </a:prstGeom>
        </p:spPr>
        <p:txBody>
          <a:bodyPr/>
          <a:lstStyle/>
          <a:p>
            <a:endParaRPr lang="fr-CH"/>
          </a:p>
        </p:txBody>
      </p:sp>
      <p:sp>
        <p:nvSpPr>
          <p:cNvPr id="3" name="Espace réservé du pied de page 2"/>
          <p:cNvSpPr>
            <a:spLocks noGrp="1"/>
          </p:cNvSpPr>
          <p:nvPr>
            <p:ph type="ftr" sz="quarter" idx="11"/>
          </p:nvPr>
        </p:nvSpPr>
        <p:spPr>
          <a:xfrm>
            <a:off x="4038600" y="6356350"/>
            <a:ext cx="4114800" cy="365125"/>
          </a:xfrm>
          <a:prstGeom prst="rect">
            <a:avLst/>
          </a:prstGeom>
        </p:spPr>
        <p:txBody>
          <a:bodyPr/>
          <a:lstStyle/>
          <a:p>
            <a:endParaRPr lang="fr-CH"/>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02316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215715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H"/>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27569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162998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endParaRPr lang="fr-CH"/>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717994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a:xfrm>
            <a:off x="609600" y="6356351"/>
            <a:ext cx="2844800" cy="365125"/>
          </a:xfrm>
          <a:prstGeom prst="rect">
            <a:avLst/>
          </a:prstGeom>
        </p:spPr>
        <p:txBody>
          <a:bodyPr/>
          <a:lstStyle/>
          <a:p>
            <a:fld id="{77A9DFF9-9BCC-42F5-86F1-42B839073606}" type="datetimeFigureOut">
              <a:rPr lang="de-AT" smtClean="0"/>
              <a:t>18.07.2019</a:t>
            </a:fld>
            <a:endParaRPr lang="de-AT"/>
          </a:p>
        </p:txBody>
      </p:sp>
      <p:sp>
        <p:nvSpPr>
          <p:cNvPr id="3" name="Fußzeilenplatzhalter 2"/>
          <p:cNvSpPr>
            <a:spLocks noGrp="1"/>
          </p:cNvSpPr>
          <p:nvPr>
            <p:ph type="ftr" sz="quarter" idx="11"/>
          </p:nvPr>
        </p:nvSpPr>
        <p:spPr>
          <a:xfrm>
            <a:off x="4165600" y="6356351"/>
            <a:ext cx="3860800" cy="365125"/>
          </a:xfrm>
          <a:prstGeom prst="rect">
            <a:avLst/>
          </a:prstGeom>
        </p:spPr>
        <p:txBody>
          <a:bodyPr/>
          <a:lstStyle/>
          <a:p>
            <a:endParaRPr lang="de-AT"/>
          </a:p>
        </p:txBody>
      </p:sp>
      <p:sp>
        <p:nvSpPr>
          <p:cNvPr id="4" name="Foliennummernplatzhalter 3"/>
          <p:cNvSpPr>
            <a:spLocks noGrp="1"/>
          </p:cNvSpPr>
          <p:nvPr>
            <p:ph type="sldNum" sz="quarter" idx="12"/>
          </p:nvPr>
        </p:nvSpPr>
        <p:spPr/>
        <p:txBody>
          <a:bodyPr/>
          <a:lstStyle/>
          <a:p>
            <a:fld id="{A464C80B-3232-4DD9-96E3-4C77384ABB89}" type="slidenum">
              <a:rPr lang="de-AT" smtClean="0"/>
              <a:t>‹N°›</a:t>
            </a:fld>
            <a:endParaRPr lang="de-AT"/>
          </a:p>
        </p:txBody>
      </p:sp>
    </p:spTree>
    <p:extLst>
      <p:ext uri="{BB962C8B-B14F-4D97-AF65-F5344CB8AC3E}">
        <p14:creationId xmlns:p14="http://schemas.microsoft.com/office/powerpoint/2010/main" val="4276469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sv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9526"/>
            <a:ext cx="10515600" cy="1146176"/>
          </a:xfrm>
          <a:prstGeom prst="rect">
            <a:avLst/>
          </a:prstGeom>
        </p:spPr>
        <p:txBody>
          <a:bodyPr vert="horz" lIns="91440" tIns="45720" rIns="91440" bIns="45720" rtlCol="0" anchor="ctr">
            <a:normAutofit/>
          </a:bodyPr>
          <a:lstStyle/>
          <a:p>
            <a:r>
              <a:rPr lang="fr-FR" dirty="0"/>
              <a:t>Modifiez le style du titre</a:t>
            </a:r>
            <a:endParaRPr lang="fr-CH" dirty="0"/>
          </a:p>
        </p:txBody>
      </p:sp>
      <p:sp>
        <p:nvSpPr>
          <p:cNvPr id="3" name="Espace réservé du texte 2"/>
          <p:cNvSpPr>
            <a:spLocks noGrp="1"/>
          </p:cNvSpPr>
          <p:nvPr>
            <p:ph type="body" idx="1"/>
          </p:nvPr>
        </p:nvSpPr>
        <p:spPr>
          <a:xfrm>
            <a:off x="838200" y="1338882"/>
            <a:ext cx="10515600" cy="4838082"/>
          </a:xfrm>
          <a:prstGeom prst="rect">
            <a:avLst/>
          </a:prstGeom>
        </p:spPr>
        <p:txBody>
          <a:bodyPr vert="horz" lIns="91440" tIns="45720" rIns="91440" bIns="45720" rtlCol="0">
            <a:normAutofit/>
          </a:bodyPr>
          <a:lstStyle/>
          <a:p>
            <a:pPr lvl="0"/>
            <a:r>
              <a:rPr lang="fr-FR" dirty="0"/>
              <a:t>Modifiez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endParaRPr lang="fr-CH" dirty="0"/>
          </a:p>
        </p:txBody>
      </p:sp>
      <p:sp>
        <p:nvSpPr>
          <p:cNvPr id="7" name="Rectangle 6"/>
          <p:cNvSpPr/>
          <p:nvPr userDrawn="1"/>
        </p:nvSpPr>
        <p:spPr>
          <a:xfrm>
            <a:off x="0" y="6491482"/>
            <a:ext cx="12192000" cy="485051"/>
          </a:xfrm>
          <a:prstGeom prst="rect">
            <a:avLst/>
          </a:prstGeom>
          <a:solidFill>
            <a:srgbClr val="00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i="1" dirty="0">
                <a:solidFill>
                  <a:srgbClr val="005000"/>
                </a:solidFill>
                <a:latin typeface="Arial Unicode MS"/>
                <a:cs typeface="Arial Unicode MS"/>
              </a:rPr>
              <a:t>		 		</a:t>
            </a:r>
          </a:p>
        </p:txBody>
      </p:sp>
      <p:sp>
        <p:nvSpPr>
          <p:cNvPr id="6" name="Espace réservé du numéro de diapositive 5"/>
          <p:cNvSpPr>
            <a:spLocks noGrp="1"/>
          </p:cNvSpPr>
          <p:nvPr>
            <p:ph type="sldNum" sz="quarter" idx="4"/>
          </p:nvPr>
        </p:nvSpPr>
        <p:spPr>
          <a:xfrm>
            <a:off x="8699500" y="6546850"/>
            <a:ext cx="2743200" cy="365125"/>
          </a:xfrm>
          <a:prstGeom prst="rect">
            <a:avLst/>
          </a:prstGeom>
        </p:spPr>
        <p:txBody>
          <a:bodyPr vert="horz" lIns="91440" tIns="45720" rIns="91440" bIns="45720" rtlCol="0" anchor="ctr"/>
          <a:lstStyle>
            <a:lvl1pPr algn="r">
              <a:defRPr sz="1200">
                <a:solidFill>
                  <a:schemeClr val="tx1">
                    <a:lumMod val="75000"/>
                    <a:lumOff val="25000"/>
                  </a:schemeClr>
                </a:solidFill>
              </a:defRPr>
            </a:lvl1pPr>
          </a:lstStyle>
          <a:p>
            <a:fld id="{EA29A727-5B0F-406F-A76C-7B93759A547D}" type="slidenum">
              <a:rPr lang="fr-CH" smtClean="0"/>
              <a:pPr/>
              <a:t>‹N°›</a:t>
            </a:fld>
            <a:endParaRPr lang="fr-CH"/>
          </a:p>
        </p:txBody>
      </p:sp>
      <p:pic>
        <p:nvPicPr>
          <p:cNvPr id="8" name="Graphique 7">
            <a:extLst>
              <a:ext uri="{FF2B5EF4-FFF2-40B4-BE49-F238E27FC236}">
                <a16:creationId xmlns:a16="http://schemas.microsoft.com/office/drawing/2014/main" id="{2EA1AB9E-41E6-4D64-B76B-74B75D4AB975}"/>
              </a:ext>
            </a:extLst>
          </p:cNvPr>
          <p:cNvPicPr>
            <a:picLocks noChangeAspect="1"/>
          </p:cNvPicPr>
          <p:nvPr userDrawn="1"/>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4337166" y="6546379"/>
            <a:ext cx="3513600" cy="320400"/>
          </a:xfrm>
          <a:prstGeom prst="rect">
            <a:avLst/>
          </a:prstGeom>
        </p:spPr>
      </p:pic>
    </p:spTree>
    <p:extLst>
      <p:ext uri="{BB962C8B-B14F-4D97-AF65-F5344CB8AC3E}">
        <p14:creationId xmlns:p14="http://schemas.microsoft.com/office/powerpoint/2010/main" val="4058692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3200" b="1" kern="120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emf"/><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sv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emf"/><Relationship Id="rId4" Type="http://schemas.openxmlformats.org/officeDocument/2006/relationships/image" Target="../media/image17.sv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svg"/></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hyperlink" Target="https://www.aee-intec.at/" TargetMode="External"/><Relationship Id="rId2" Type="http://schemas.openxmlformats.org/officeDocument/2006/relationships/hyperlink" Target="https://evo-world.org/en/products-services-mainmenu-en/protocols/ipmvp" TargetMode="External"/><Relationship Id="rId1" Type="http://schemas.openxmlformats.org/officeDocument/2006/relationships/slideLayout" Target="../slideLayouts/slideLayout2.xml"/><Relationship Id="rId5" Type="http://schemas.openxmlformats.org/officeDocument/2006/relationships/hyperlink" Target="https://www.iea.org/renewables2018/" TargetMode="External"/><Relationship Id="rId4" Type="http://schemas.openxmlformats.org/officeDocument/2006/relationships/hyperlink" Target="https://www.trust-ee.eu/discovery/efficiency-renewables" TargetMode="External"/></Relationships>
</file>

<file path=ppt/slides/_rels/slide48.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energyagency.at/" TargetMode="External"/><Relationship Id="rId2" Type="http://schemas.openxmlformats.org/officeDocument/2006/relationships/hyperlink" Target="mailto:luca.galeasso@envipark.com"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svg"/><Relationship Id="rId7" Type="http://schemas.openxmlformats.org/officeDocument/2006/relationships/image" Target="../media/image39.sv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svg"/><Relationship Id="rId4" Type="http://schemas.openxmlformats.org/officeDocument/2006/relationships/image" Target="../media/image36.png"/><Relationship Id="rId9"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CH" dirty="0"/>
              <a:t>Énergie renouvelables</a:t>
            </a:r>
          </a:p>
        </p:txBody>
      </p:sp>
      <p:sp>
        <p:nvSpPr>
          <p:cNvPr id="3" name="Sous-titre 2"/>
          <p:cNvSpPr>
            <a:spLocks noGrp="1"/>
          </p:cNvSpPr>
          <p:nvPr>
            <p:ph type="subTitle" idx="1"/>
          </p:nvPr>
        </p:nvSpPr>
        <p:spPr/>
        <p:txBody>
          <a:bodyPr>
            <a:normAutofit/>
          </a:bodyPr>
          <a:lstStyle/>
          <a:p>
            <a:r>
              <a:rPr lang="fr-CH" dirty="0"/>
              <a:t>Potentiel d'économie avec des systèmes de production d’énergie renouvelables</a:t>
            </a:r>
          </a:p>
        </p:txBody>
      </p:sp>
      <p:sp>
        <p:nvSpPr>
          <p:cNvPr id="6" name="Subtitle 2"/>
          <p:cNvSpPr txBox="1">
            <a:spLocks/>
          </p:cNvSpPr>
          <p:nvPr/>
        </p:nvSpPr>
        <p:spPr>
          <a:xfrm>
            <a:off x="1828800" y="5299916"/>
            <a:ext cx="8534400" cy="415084"/>
          </a:xfrm>
          <a:prstGeom prst="rect">
            <a:avLst/>
          </a:prstGeom>
        </p:spPr>
        <p:txBody>
          <a:bodyPr vert="horz" lIns="91440" tIns="45720" rIns="91440" bIns="45720" rtlCol="0">
            <a:noAutofit/>
          </a:bodyPr>
          <a:lstStyle>
            <a:lvl1pPr marL="0" indent="0" algn="ctr" defTabSz="457200" rtl="0" eaLnBrk="1" latinLnBrk="0" hangingPunct="1">
              <a:spcBef>
                <a:spcPts val="600"/>
              </a:spcBef>
              <a:buFont typeface="Arial" panose="020B0604020202020204" pitchFamily="34" charset="0"/>
              <a:buNone/>
              <a:defRPr lang="en-GB" sz="2000" kern="1200">
                <a:solidFill>
                  <a:schemeClr val="tx1">
                    <a:tint val="75000"/>
                  </a:schemeClr>
                </a:solidFill>
                <a:latin typeface="Arial Unicode MS"/>
                <a:ea typeface="+mn-ea"/>
                <a:cs typeface="Arial Unicode MS"/>
              </a:defRPr>
            </a:lvl1pPr>
            <a:lvl2pPr marL="4572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2pPr>
            <a:lvl3pPr marL="9144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3pPr>
            <a:lvl4pPr marL="13716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4pPr>
            <a:lvl5pPr marL="1828800" indent="0" algn="ctr" defTabSz="457200" rtl="0" eaLnBrk="1" latinLnBrk="0" hangingPunct="1">
              <a:spcBef>
                <a:spcPct val="20000"/>
              </a:spcBef>
              <a:buFont typeface="Arial"/>
              <a:buNone/>
              <a:defRPr lang="en-US" sz="2000" kern="1200">
                <a:solidFill>
                  <a:schemeClr val="tx1">
                    <a:tint val="75000"/>
                  </a:schemeClr>
                </a:solidFill>
                <a:latin typeface="Arial Unicode MS"/>
                <a:ea typeface="+mn-ea"/>
                <a:cs typeface="Arial Unicode M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1800" dirty="0" err="1">
                <a:solidFill>
                  <a:schemeClr val="tx1">
                    <a:lumMod val="65000"/>
                    <a:lumOff val="35000"/>
                  </a:schemeClr>
                </a:solidFill>
              </a:rPr>
              <a:t>Envipark</a:t>
            </a:r>
            <a:endParaRPr lang="en-US" sz="1800" dirty="0">
              <a:solidFill>
                <a:schemeClr val="tx1">
                  <a:lumMod val="65000"/>
                  <a:lumOff val="35000"/>
                </a:schemeClr>
              </a:solidFill>
            </a:endParaRPr>
          </a:p>
        </p:txBody>
      </p:sp>
    </p:spTree>
    <p:extLst>
      <p:ext uri="{BB962C8B-B14F-4D97-AF65-F5344CB8AC3E}">
        <p14:creationId xmlns:p14="http://schemas.microsoft.com/office/powerpoint/2010/main" val="157635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Table des matières</a:t>
            </a:r>
          </a:p>
        </p:txBody>
      </p:sp>
      <p:sp>
        <p:nvSpPr>
          <p:cNvPr id="3" name="Espace réservé du contenu 2"/>
          <p:cNvSpPr>
            <a:spLocks noGrp="1"/>
          </p:cNvSpPr>
          <p:nvPr>
            <p:ph idx="1"/>
          </p:nvPr>
        </p:nvSpPr>
        <p:spPr/>
        <p:txBody>
          <a:bodyPr>
            <a:normAutofit/>
          </a:bodyPr>
          <a:lstStyle/>
          <a:p>
            <a:r>
              <a:rPr lang="fr-CH" dirty="0"/>
              <a:t>Objectifs de la présentation</a:t>
            </a:r>
          </a:p>
          <a:p>
            <a:r>
              <a:rPr lang="fr-CH" dirty="0"/>
              <a:t>Description des technologies</a:t>
            </a:r>
          </a:p>
          <a:p>
            <a:pPr lvl="1"/>
            <a:r>
              <a:rPr lang="fr-CH" dirty="0"/>
              <a:t>Photovoltaïque</a:t>
            </a:r>
          </a:p>
          <a:p>
            <a:pPr lvl="1"/>
            <a:r>
              <a:rPr lang="fr-CH" dirty="0"/>
              <a:t>Solaire thermique</a:t>
            </a:r>
          </a:p>
          <a:p>
            <a:pPr lvl="1"/>
            <a:r>
              <a:rPr lang="fr-CH" dirty="0"/>
              <a:t>Biomasse</a:t>
            </a:r>
          </a:p>
          <a:p>
            <a:r>
              <a:rPr lang="en-GB" dirty="0"/>
              <a:t>Description et </a:t>
            </a:r>
            <a:r>
              <a:rPr lang="en-GB" dirty="0" err="1"/>
              <a:t>potentiel</a:t>
            </a:r>
            <a:r>
              <a:rPr lang="en-GB" dirty="0"/>
              <a:t> des </a:t>
            </a:r>
            <a:r>
              <a:rPr lang="en-GB" dirty="0" err="1"/>
              <a:t>mesures</a:t>
            </a:r>
            <a:endParaRPr lang="en-GB" dirty="0"/>
          </a:p>
          <a:p>
            <a:r>
              <a:rPr lang="fr-CH" dirty="0"/>
              <a:t>Exemple de bonnes pratiques</a:t>
            </a:r>
          </a:p>
          <a:p>
            <a:r>
              <a:rPr lang="fr-CH" dirty="0"/>
              <a:t>Outils disponible</a:t>
            </a:r>
          </a:p>
          <a:p>
            <a:r>
              <a:rPr lang="fr-CH" dirty="0"/>
              <a:t>Mesures et vérification</a:t>
            </a:r>
          </a:p>
          <a:p>
            <a:endParaRPr lang="fr-CH" dirty="0"/>
          </a:p>
          <a:p>
            <a:endParaRPr lang="fr-CH" dirty="0"/>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2</a:t>
            </a:fld>
            <a:endParaRPr lang="fr-CH"/>
          </a:p>
        </p:txBody>
      </p:sp>
    </p:spTree>
    <p:extLst>
      <p:ext uri="{BB962C8B-B14F-4D97-AF65-F5344CB8AC3E}">
        <p14:creationId xmlns:p14="http://schemas.microsoft.com/office/powerpoint/2010/main" val="849903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Objectifs de la présentation</a:t>
            </a:r>
          </a:p>
        </p:txBody>
      </p:sp>
      <p:sp>
        <p:nvSpPr>
          <p:cNvPr id="3" name="Espace réservé du contenu 2"/>
          <p:cNvSpPr>
            <a:spLocks noGrp="1"/>
          </p:cNvSpPr>
          <p:nvPr>
            <p:ph idx="1"/>
          </p:nvPr>
        </p:nvSpPr>
        <p:spPr/>
        <p:txBody>
          <a:bodyPr/>
          <a:lstStyle/>
          <a:p>
            <a:pPr>
              <a:lnSpc>
                <a:spcPct val="100000"/>
              </a:lnSpc>
              <a:spcBef>
                <a:spcPts val="600"/>
              </a:spcBef>
            </a:pPr>
            <a:r>
              <a:rPr lang="en-GB" dirty="0" err="1"/>
              <a:t>Acquérir</a:t>
            </a:r>
            <a:r>
              <a:rPr lang="en-GB" dirty="0"/>
              <a:t> des </a:t>
            </a:r>
            <a:r>
              <a:rPr lang="en-GB" dirty="0" err="1"/>
              <a:t>connaissances</a:t>
            </a:r>
            <a:r>
              <a:rPr lang="en-GB" dirty="0"/>
              <a:t> de base sur la production local </a:t>
            </a:r>
            <a:r>
              <a:rPr lang="en-GB" dirty="0" err="1"/>
              <a:t>d’énergie</a:t>
            </a:r>
            <a:r>
              <a:rPr lang="en-GB" dirty="0"/>
              <a:t> </a:t>
            </a:r>
            <a:r>
              <a:rPr lang="en-GB" dirty="0" err="1"/>
              <a:t>renouvelable</a:t>
            </a:r>
            <a:endParaRPr lang="en-GB" dirty="0"/>
          </a:p>
          <a:p>
            <a:pPr>
              <a:lnSpc>
                <a:spcPct val="150000"/>
              </a:lnSpc>
            </a:pPr>
            <a:r>
              <a:rPr lang="en-GB" dirty="0" err="1"/>
              <a:t>Connaîtres</a:t>
            </a:r>
            <a:r>
              <a:rPr lang="en-GB" dirty="0"/>
              <a:t> les </a:t>
            </a:r>
            <a:r>
              <a:rPr lang="en-GB" dirty="0" err="1"/>
              <a:t>potentiels</a:t>
            </a:r>
            <a:r>
              <a:rPr lang="en-GB" dirty="0"/>
              <a:t> de </a:t>
            </a:r>
            <a:r>
              <a:rPr lang="en-GB" dirty="0" err="1"/>
              <a:t>ces</a:t>
            </a:r>
            <a:r>
              <a:rPr lang="en-GB" dirty="0"/>
              <a:t> </a:t>
            </a:r>
            <a:r>
              <a:rPr lang="en-GB" dirty="0" err="1"/>
              <a:t>systemes</a:t>
            </a:r>
            <a:r>
              <a:rPr lang="en-GB" dirty="0"/>
              <a:t> pour </a:t>
            </a:r>
            <a:r>
              <a:rPr lang="en-GB" dirty="0" err="1"/>
              <a:t>votre</a:t>
            </a:r>
            <a:r>
              <a:rPr lang="en-GB" dirty="0"/>
              <a:t> site</a:t>
            </a:r>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3</a:t>
            </a:fld>
            <a:endParaRPr lang="fr-CH"/>
          </a:p>
        </p:txBody>
      </p:sp>
    </p:spTree>
    <p:extLst>
      <p:ext uri="{BB962C8B-B14F-4D97-AF65-F5344CB8AC3E}">
        <p14:creationId xmlns:p14="http://schemas.microsoft.com/office/powerpoint/2010/main" val="3551575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pPr lvl="0"/>
            <a:r>
              <a:rPr lang="en-GB" dirty="0"/>
              <a:t>Description des technologies</a:t>
            </a:r>
            <a:endParaRPr lang="de-DE" dirty="0"/>
          </a:p>
        </p:txBody>
      </p:sp>
      <p:sp>
        <p:nvSpPr>
          <p:cNvPr id="6" name="Textplatzhalter 5"/>
          <p:cNvSpPr>
            <a:spLocks noGrp="1"/>
          </p:cNvSpPr>
          <p:nvPr>
            <p:ph type="body" idx="1"/>
          </p:nvPr>
        </p:nvSpPr>
        <p:spPr/>
        <p:txBody>
          <a:bodyPr/>
          <a:lstStyle/>
          <a:p>
            <a:endParaRPr lang="de-DE"/>
          </a:p>
        </p:txBody>
      </p:sp>
      <p:sp>
        <p:nvSpPr>
          <p:cNvPr id="4" name="Foliennummernplatzhalter 3"/>
          <p:cNvSpPr>
            <a:spLocks noGrp="1"/>
          </p:cNvSpPr>
          <p:nvPr>
            <p:ph type="sldNum" sz="quarter" idx="12"/>
          </p:nvPr>
        </p:nvSpPr>
        <p:spPr/>
        <p:txBody>
          <a:bodyPr/>
          <a:lstStyle/>
          <a:p>
            <a:fld id="{EA29A727-5B0F-406F-A76C-7B93759A547D}" type="slidenum">
              <a:rPr lang="fr-CH" smtClean="0"/>
              <a:t>4</a:t>
            </a:fld>
            <a:endParaRPr lang="fr-CH"/>
          </a:p>
        </p:txBody>
      </p:sp>
    </p:spTree>
    <p:extLst>
      <p:ext uri="{BB962C8B-B14F-4D97-AF65-F5344CB8AC3E}">
        <p14:creationId xmlns:p14="http://schemas.microsoft.com/office/powerpoint/2010/main" val="219391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que 7">
            <a:extLst>
              <a:ext uri="{FF2B5EF4-FFF2-40B4-BE49-F238E27FC236}">
                <a16:creationId xmlns:a16="http://schemas.microsoft.com/office/drawing/2014/main" id="{5CCB305C-9AD2-49C0-BD0E-72CD70AFEB7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47322" y="3474242"/>
            <a:ext cx="5682329" cy="2288995"/>
          </a:xfrm>
          <a:prstGeom prst="rect">
            <a:avLst/>
          </a:prstGeom>
        </p:spPr>
      </p:pic>
      <p:sp>
        <p:nvSpPr>
          <p:cNvPr id="2" name="Titel 1"/>
          <p:cNvSpPr>
            <a:spLocks noGrp="1"/>
          </p:cNvSpPr>
          <p:nvPr>
            <p:ph type="title"/>
          </p:nvPr>
        </p:nvSpPr>
        <p:spPr/>
        <p:txBody>
          <a:bodyPr/>
          <a:lstStyle/>
          <a:p>
            <a:r>
              <a:rPr lang="en-GB" dirty="0" err="1"/>
              <a:t>Pourquoi</a:t>
            </a:r>
            <a:r>
              <a:rPr lang="en-GB" dirty="0"/>
              <a:t> des </a:t>
            </a:r>
            <a:r>
              <a:rPr lang="en-GB" dirty="0" err="1"/>
              <a:t>énergies</a:t>
            </a:r>
            <a:r>
              <a:rPr lang="en-GB" dirty="0"/>
              <a:t> </a:t>
            </a:r>
            <a:r>
              <a:rPr lang="en-GB" dirty="0" err="1"/>
              <a:t>renouvelable</a:t>
            </a:r>
            <a:r>
              <a:rPr lang="en-GB" dirty="0"/>
              <a:t>?</a:t>
            </a:r>
          </a:p>
        </p:txBody>
      </p:sp>
      <p:sp>
        <p:nvSpPr>
          <p:cNvPr id="3" name="Inhaltsplatzhalter 2"/>
          <p:cNvSpPr>
            <a:spLocks noGrp="1"/>
          </p:cNvSpPr>
          <p:nvPr>
            <p:ph idx="1"/>
          </p:nvPr>
        </p:nvSpPr>
        <p:spPr>
          <a:xfrm>
            <a:off x="838200" y="1338882"/>
            <a:ext cx="5458097" cy="4838082"/>
          </a:xfrm>
        </p:spPr>
        <p:txBody>
          <a:bodyPr>
            <a:normAutofit/>
          </a:bodyPr>
          <a:lstStyle/>
          <a:p>
            <a:pPr>
              <a:lnSpc>
                <a:spcPct val="100000"/>
              </a:lnSpc>
            </a:pPr>
            <a:r>
              <a:rPr lang="en-GB" dirty="0" err="1"/>
              <a:t>Réduction</a:t>
            </a:r>
            <a:r>
              <a:rPr lang="en-GB" dirty="0"/>
              <a:t> de la consommation d'énergie fossile et des </a:t>
            </a:r>
            <a:r>
              <a:rPr lang="en-GB" dirty="0" err="1"/>
              <a:t>émissions</a:t>
            </a:r>
            <a:r>
              <a:rPr lang="en-GB" dirty="0"/>
              <a:t> de CO</a:t>
            </a:r>
            <a:r>
              <a:rPr lang="en-GB" baseline="-25000" dirty="0"/>
              <a:t> 2 </a:t>
            </a:r>
            <a:r>
              <a:rPr lang="en-US" dirty="0"/>
              <a:t>sur </a:t>
            </a:r>
            <a:r>
              <a:rPr lang="en-US" dirty="0" err="1"/>
              <a:t>votre</a:t>
            </a:r>
            <a:r>
              <a:rPr lang="en-US" dirty="0"/>
              <a:t> site</a:t>
            </a:r>
            <a:endParaRPr lang="en-GB" baseline="-25000" dirty="0"/>
          </a:p>
          <a:p>
            <a:pPr>
              <a:lnSpc>
                <a:spcPct val="100000"/>
              </a:lnSpc>
            </a:pPr>
            <a:endParaRPr lang="en-US" dirty="0"/>
          </a:p>
          <a:p>
            <a:pPr>
              <a:lnSpc>
                <a:spcPct val="100000"/>
              </a:lnSpc>
            </a:pPr>
            <a:r>
              <a:rPr lang="en-US" dirty="0" err="1"/>
              <a:t>Réduire</a:t>
            </a:r>
            <a:r>
              <a:rPr lang="en-US" dirty="0"/>
              <a:t> les </a:t>
            </a:r>
            <a:r>
              <a:rPr lang="en-US" dirty="0" err="1"/>
              <a:t>coûts</a:t>
            </a:r>
            <a:r>
              <a:rPr lang="en-US" dirty="0"/>
              <a:t> </a:t>
            </a:r>
            <a:r>
              <a:rPr lang="en-US" dirty="0" err="1"/>
              <a:t>d’approvisionnement</a:t>
            </a:r>
            <a:r>
              <a:rPr lang="en-US" dirty="0"/>
              <a:t> </a:t>
            </a:r>
            <a:r>
              <a:rPr lang="en-US" dirty="0" err="1"/>
              <a:t>énergétique</a:t>
            </a:r>
            <a:r>
              <a:rPr lang="en-US" dirty="0"/>
              <a:t> </a:t>
            </a:r>
            <a:r>
              <a:rPr lang="en-US" dirty="0" err="1"/>
              <a:t>notamment</a:t>
            </a:r>
            <a:r>
              <a:rPr lang="en-US" dirty="0"/>
              <a:t> grâce à </a:t>
            </a:r>
            <a:r>
              <a:rPr lang="en-US" dirty="0" err="1"/>
              <a:t>l’autoconsommation</a:t>
            </a:r>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5</a:t>
            </a:fld>
            <a:endParaRPr lang="fr-CH"/>
          </a:p>
        </p:txBody>
      </p:sp>
      <p:pic>
        <p:nvPicPr>
          <p:cNvPr id="6" name="Image 5">
            <a:extLst>
              <a:ext uri="{FF2B5EF4-FFF2-40B4-BE49-F238E27FC236}">
                <a16:creationId xmlns:a16="http://schemas.microsoft.com/office/drawing/2014/main" id="{FE420428-7A5C-4CEE-B81D-7174E54F43BB}"/>
              </a:ext>
            </a:extLst>
          </p:cNvPr>
          <p:cNvPicPr>
            <a:picLocks noChangeAspect="1"/>
          </p:cNvPicPr>
          <p:nvPr/>
        </p:nvPicPr>
        <p:blipFill rotWithShape="1">
          <a:blip r:embed="rId5">
            <a:extLst>
              <a:ext uri="{28A0092B-C50C-407E-A947-70E740481C1C}">
                <a14:useLocalDpi xmlns:a14="http://schemas.microsoft.com/office/drawing/2010/main" val="0"/>
              </a:ext>
            </a:extLst>
          </a:blip>
          <a:srcRect t="47746"/>
          <a:stretch/>
        </p:blipFill>
        <p:spPr>
          <a:xfrm>
            <a:off x="7881257" y="769176"/>
            <a:ext cx="4127069" cy="2705066"/>
          </a:xfrm>
          <a:prstGeom prst="rect">
            <a:avLst/>
          </a:prstGeom>
        </p:spPr>
      </p:pic>
      <p:sp>
        <p:nvSpPr>
          <p:cNvPr id="9" name="ZoneTexte 8">
            <a:extLst>
              <a:ext uri="{FF2B5EF4-FFF2-40B4-BE49-F238E27FC236}">
                <a16:creationId xmlns:a16="http://schemas.microsoft.com/office/drawing/2014/main" id="{FFD42385-1D4A-4DD7-B11E-A59F433F9960}"/>
              </a:ext>
            </a:extLst>
          </p:cNvPr>
          <p:cNvSpPr txBox="1"/>
          <p:nvPr/>
        </p:nvSpPr>
        <p:spPr>
          <a:xfrm>
            <a:off x="9674429" y="5823895"/>
            <a:ext cx="2194560" cy="307777"/>
          </a:xfrm>
          <a:prstGeom prst="rect">
            <a:avLst/>
          </a:prstGeom>
          <a:noFill/>
        </p:spPr>
        <p:txBody>
          <a:bodyPr wrap="square" rtlCol="0">
            <a:spAutoFit/>
          </a:bodyPr>
          <a:lstStyle/>
          <a:p>
            <a:r>
              <a:rPr lang="fr-CH" sz="1400" dirty="0" err="1">
                <a:solidFill>
                  <a:schemeClr val="bg1">
                    <a:lumMod val="50000"/>
                  </a:schemeClr>
                </a:solidFill>
              </a:rPr>
              <a:t>Adapted</a:t>
            </a:r>
            <a:r>
              <a:rPr lang="fr-CH" sz="1400" dirty="0">
                <a:solidFill>
                  <a:schemeClr val="bg1">
                    <a:lumMod val="50000"/>
                  </a:schemeClr>
                </a:solidFill>
              </a:rPr>
              <a:t> </a:t>
            </a:r>
            <a:r>
              <a:rPr lang="fr-CH" sz="1400" dirty="0" err="1">
                <a:solidFill>
                  <a:schemeClr val="bg1">
                    <a:lumMod val="50000"/>
                  </a:schemeClr>
                </a:solidFill>
              </a:rPr>
              <a:t>from</a:t>
            </a:r>
            <a:r>
              <a:rPr lang="fr-CH" sz="1400" dirty="0">
                <a:solidFill>
                  <a:schemeClr val="bg1">
                    <a:lumMod val="50000"/>
                  </a:schemeClr>
                </a:solidFill>
              </a:rPr>
              <a:t> [</a:t>
            </a:r>
            <a:r>
              <a:rPr lang="fr-CH" sz="1400" dirty="0" err="1">
                <a:solidFill>
                  <a:schemeClr val="bg1">
                    <a:lumMod val="50000"/>
                  </a:schemeClr>
                </a:solidFill>
              </a:rPr>
              <a:t>Swi</a:t>
            </a:r>
            <a:r>
              <a:rPr lang="fr-CH" sz="1400" dirty="0">
                <a:solidFill>
                  <a:schemeClr val="bg1">
                    <a:lumMod val="50000"/>
                  </a:schemeClr>
                </a:solidFill>
              </a:rPr>
              <a:t>]</a:t>
            </a:r>
          </a:p>
        </p:txBody>
      </p:sp>
    </p:spTree>
    <p:extLst>
      <p:ext uri="{BB962C8B-B14F-4D97-AF65-F5344CB8AC3E}">
        <p14:creationId xmlns:p14="http://schemas.microsoft.com/office/powerpoint/2010/main" val="3995182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Dans le </a:t>
            </a:r>
            <a:r>
              <a:rPr lang="en-GB" dirty="0" err="1"/>
              <a:t>futur</a:t>
            </a:r>
            <a:endParaRPr lang="en-GB" dirty="0"/>
          </a:p>
        </p:txBody>
      </p:sp>
      <p:sp>
        <p:nvSpPr>
          <p:cNvPr id="3" name="Inhaltsplatzhalter 2"/>
          <p:cNvSpPr>
            <a:spLocks noGrp="1"/>
          </p:cNvSpPr>
          <p:nvPr>
            <p:ph idx="1"/>
          </p:nvPr>
        </p:nvSpPr>
        <p:spPr/>
        <p:txBody>
          <a:bodyPr>
            <a:normAutofit/>
          </a:bodyPr>
          <a:lstStyle/>
          <a:p>
            <a:pPr algn="just">
              <a:lnSpc>
                <a:spcPct val="100000"/>
              </a:lnSpc>
            </a:pPr>
            <a:r>
              <a:rPr lang="en-US" dirty="0"/>
              <a:t>La part des énergies renouvelables dans la demande mondiale d'énergie devrait augmenter d'un cinquième au cours des cinq prochaines années pour atteindre 12,4 % </a:t>
            </a:r>
            <a:r>
              <a:rPr lang="en-US" dirty="0" err="1"/>
              <a:t>en</a:t>
            </a:r>
            <a:r>
              <a:rPr lang="en-US" dirty="0"/>
              <a:t> 2023</a:t>
            </a:r>
          </a:p>
          <a:p>
            <a:pPr algn="just">
              <a:lnSpc>
                <a:spcPct val="100000"/>
              </a:lnSpc>
            </a:pPr>
            <a:r>
              <a:rPr lang="en-US" dirty="0"/>
              <a:t>Les énergies renouvelables connaîtront la croissance la plus rapide dans le secteur de l'électricité, fournissant près de 30 % de la demande d'électricité en 2023, contre 24 % </a:t>
            </a:r>
            <a:r>
              <a:rPr lang="en-US" dirty="0" err="1"/>
              <a:t>en</a:t>
            </a:r>
            <a:r>
              <a:rPr lang="en-US" dirty="0"/>
              <a:t> 2017</a:t>
            </a:r>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6</a:t>
            </a:fld>
            <a:endParaRPr lang="fr-CH"/>
          </a:p>
        </p:txBody>
      </p:sp>
    </p:spTree>
    <p:extLst>
      <p:ext uri="{BB962C8B-B14F-4D97-AF65-F5344CB8AC3E}">
        <p14:creationId xmlns:p14="http://schemas.microsoft.com/office/powerpoint/2010/main" val="730384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Les </a:t>
            </a:r>
            <a:r>
              <a:rPr lang="en-GB" dirty="0" err="1"/>
              <a:t>différentes</a:t>
            </a:r>
            <a:r>
              <a:rPr lang="en-GB" dirty="0"/>
              <a:t> </a:t>
            </a:r>
            <a:r>
              <a:rPr lang="en-GB" dirty="0" err="1"/>
              <a:t>énergies</a:t>
            </a:r>
            <a:r>
              <a:rPr lang="en-GB" dirty="0"/>
              <a:t> </a:t>
            </a:r>
            <a:r>
              <a:rPr lang="en-GB" dirty="0" err="1"/>
              <a:t>renouvelables</a:t>
            </a:r>
            <a:endParaRPr lang="en-GB" dirty="0"/>
          </a:p>
        </p:txBody>
      </p:sp>
      <p:sp>
        <p:nvSpPr>
          <p:cNvPr id="3" name="Inhaltsplatzhalter 2"/>
          <p:cNvSpPr>
            <a:spLocks noGrp="1"/>
          </p:cNvSpPr>
          <p:nvPr>
            <p:ph idx="1"/>
          </p:nvPr>
        </p:nvSpPr>
        <p:spPr>
          <a:xfrm>
            <a:off x="838199" y="941697"/>
            <a:ext cx="10871579" cy="5404512"/>
          </a:xfrm>
        </p:spPr>
        <p:txBody>
          <a:bodyPr>
            <a:normAutofit fontScale="70000" lnSpcReduction="20000"/>
          </a:bodyPr>
          <a:lstStyle/>
          <a:p>
            <a:pPr algn="just">
              <a:lnSpc>
                <a:spcPct val="120000"/>
              </a:lnSpc>
            </a:pPr>
            <a:r>
              <a:rPr lang="en-US" sz="3300" dirty="0"/>
              <a:t>Les sources </a:t>
            </a:r>
            <a:r>
              <a:rPr lang="en-US" sz="3300" dirty="0" err="1"/>
              <a:t>d'énergie</a:t>
            </a:r>
            <a:r>
              <a:rPr lang="en-US" sz="3300" dirty="0"/>
              <a:t> </a:t>
            </a:r>
            <a:r>
              <a:rPr lang="en-US" sz="3300" dirty="0" err="1"/>
              <a:t>renouvelable</a:t>
            </a:r>
            <a:r>
              <a:rPr lang="en-US" sz="3300" dirty="0"/>
              <a:t> </a:t>
            </a:r>
            <a:r>
              <a:rPr lang="en-US" sz="3300" dirty="0" err="1"/>
              <a:t>sont</a:t>
            </a:r>
            <a:r>
              <a:rPr lang="en-US" sz="3300" dirty="0"/>
              <a:t>:</a:t>
            </a:r>
          </a:p>
          <a:p>
            <a:pPr lvl="1" algn="just">
              <a:lnSpc>
                <a:spcPct val="120000"/>
              </a:lnSpc>
            </a:pPr>
            <a:r>
              <a:rPr lang="en-US" sz="2900" dirty="0"/>
              <a:t>La lumière du soleil</a:t>
            </a:r>
          </a:p>
          <a:p>
            <a:pPr lvl="1" algn="just">
              <a:lnSpc>
                <a:spcPct val="120000"/>
              </a:lnSpc>
            </a:pPr>
            <a:r>
              <a:rPr lang="en-US" sz="2900" dirty="0"/>
              <a:t>Le vent</a:t>
            </a:r>
          </a:p>
          <a:p>
            <a:pPr lvl="1" algn="just">
              <a:lnSpc>
                <a:spcPct val="120000"/>
              </a:lnSpc>
            </a:pPr>
            <a:r>
              <a:rPr lang="en-US" sz="2900" dirty="0"/>
              <a:t>Les marées</a:t>
            </a:r>
          </a:p>
          <a:p>
            <a:pPr lvl="1" algn="just">
              <a:lnSpc>
                <a:spcPct val="120000"/>
              </a:lnSpc>
            </a:pPr>
            <a:r>
              <a:rPr lang="en-US" sz="2900" dirty="0"/>
              <a:t>La croissance des </a:t>
            </a:r>
            <a:r>
              <a:rPr lang="en-US" sz="2900" dirty="0" err="1"/>
              <a:t>plantes</a:t>
            </a:r>
            <a:endParaRPr lang="en-US" sz="2900" dirty="0"/>
          </a:p>
          <a:p>
            <a:pPr lvl="1" algn="just">
              <a:lnSpc>
                <a:spcPct val="120000"/>
              </a:lnSpc>
            </a:pPr>
            <a:r>
              <a:rPr lang="en-US" sz="2900" dirty="0"/>
              <a:t>La </a:t>
            </a:r>
            <a:r>
              <a:rPr lang="en-US" sz="2900" dirty="0" err="1"/>
              <a:t>chaleur</a:t>
            </a:r>
            <a:r>
              <a:rPr lang="en-US" sz="2900" dirty="0"/>
              <a:t> </a:t>
            </a:r>
            <a:r>
              <a:rPr lang="en-US" sz="2900" dirty="0" err="1"/>
              <a:t>géothermique</a:t>
            </a:r>
            <a:endParaRPr lang="en-GB" sz="2900" dirty="0"/>
          </a:p>
          <a:p>
            <a:pPr algn="just">
              <a:lnSpc>
                <a:spcPct val="150000"/>
              </a:lnSpc>
            </a:pPr>
            <a:r>
              <a:rPr lang="it-IT" sz="3300" dirty="0" err="1"/>
              <a:t>Technologies</a:t>
            </a:r>
            <a:r>
              <a:rPr lang="it-IT" sz="3300" dirty="0"/>
              <a:t> classiques</a:t>
            </a:r>
          </a:p>
          <a:p>
            <a:pPr lvl="1" algn="just">
              <a:lnSpc>
                <a:spcPct val="150000"/>
              </a:lnSpc>
            </a:pPr>
            <a:r>
              <a:rPr lang="it-IT" dirty="0"/>
              <a:t>L'énergie éolienne</a:t>
            </a:r>
          </a:p>
          <a:p>
            <a:pPr lvl="1" algn="just">
              <a:lnSpc>
                <a:spcPct val="150000"/>
              </a:lnSpc>
            </a:pPr>
            <a:r>
              <a:rPr lang="it-IT" dirty="0" err="1"/>
              <a:t>L'hydroélectricité</a:t>
            </a:r>
            <a:endParaRPr lang="it-IT" dirty="0"/>
          </a:p>
          <a:p>
            <a:pPr lvl="1" algn="just">
              <a:lnSpc>
                <a:spcPct val="150000"/>
              </a:lnSpc>
            </a:pPr>
            <a:r>
              <a:rPr lang="it-IT" dirty="0"/>
              <a:t>Système solaire </a:t>
            </a:r>
            <a:r>
              <a:rPr lang="it-IT" dirty="0" err="1"/>
              <a:t>thermique</a:t>
            </a:r>
          </a:p>
          <a:p>
            <a:pPr lvl="1" algn="just">
              <a:lnSpc>
                <a:spcPct val="150000"/>
              </a:lnSpc>
            </a:pPr>
            <a:r>
              <a:rPr lang="it-IT" dirty="0"/>
              <a:t>Système</a:t>
            </a:r>
            <a:r>
              <a:rPr lang="it-IT" dirty="0" err="1"/>
              <a:t> photovoltaïque</a:t>
            </a:r>
          </a:p>
          <a:p>
            <a:pPr lvl="1" algn="just">
              <a:lnSpc>
                <a:spcPct val="150000"/>
              </a:lnSpc>
            </a:pPr>
            <a:r>
              <a:rPr lang="it-IT" dirty="0"/>
              <a:t>Système</a:t>
            </a:r>
            <a:r>
              <a:rPr lang="it-IT" dirty="0" err="1"/>
              <a:t> géothermique</a:t>
            </a:r>
          </a:p>
          <a:p>
            <a:pPr lvl="1" algn="just">
              <a:lnSpc>
                <a:spcPct val="150000"/>
              </a:lnSpc>
            </a:pPr>
            <a:r>
              <a:rPr lang="it-IT" dirty="0" err="1"/>
              <a:t>Bioénergie</a:t>
            </a:r>
            <a:endParaRPr lang="it-IT" dirty="0"/>
          </a:p>
        </p:txBody>
      </p:sp>
      <p:sp>
        <p:nvSpPr>
          <p:cNvPr id="4" name="Foliennummernplatzhalter 3"/>
          <p:cNvSpPr>
            <a:spLocks noGrp="1"/>
          </p:cNvSpPr>
          <p:nvPr>
            <p:ph type="sldNum" sz="quarter" idx="12"/>
          </p:nvPr>
        </p:nvSpPr>
        <p:spPr/>
        <p:txBody>
          <a:bodyPr/>
          <a:lstStyle/>
          <a:p>
            <a:fld id="{EA29A727-5B0F-406F-A76C-7B93759A547D}" type="slidenum">
              <a:rPr lang="fr-CH" smtClean="0"/>
              <a:t>7</a:t>
            </a:fld>
            <a:endParaRPr lang="fr-CH"/>
          </a:p>
        </p:txBody>
      </p:sp>
      <p:pic>
        <p:nvPicPr>
          <p:cNvPr id="8" name="Image 7">
            <a:extLst>
              <a:ext uri="{FF2B5EF4-FFF2-40B4-BE49-F238E27FC236}">
                <a16:creationId xmlns:a16="http://schemas.microsoft.com/office/drawing/2014/main" id="{D22F18C6-A165-46BC-AF9D-4F32411BEB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5097" y="812861"/>
            <a:ext cx="3317603" cy="2280852"/>
          </a:xfrm>
          <a:prstGeom prst="rect">
            <a:avLst/>
          </a:prstGeom>
        </p:spPr>
      </p:pic>
      <p:pic>
        <p:nvPicPr>
          <p:cNvPr id="10" name="Image 9">
            <a:extLst>
              <a:ext uri="{FF2B5EF4-FFF2-40B4-BE49-F238E27FC236}">
                <a16:creationId xmlns:a16="http://schemas.microsoft.com/office/drawing/2014/main" id="{E0D7E437-FC64-4C0C-AF2B-9C76357FC4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30408" y="3643953"/>
            <a:ext cx="4612292" cy="2272515"/>
          </a:xfrm>
          <a:prstGeom prst="rect">
            <a:avLst/>
          </a:prstGeom>
        </p:spPr>
      </p:pic>
    </p:spTree>
    <p:extLst>
      <p:ext uri="{BB962C8B-B14F-4D97-AF65-F5344CB8AC3E}">
        <p14:creationId xmlns:p14="http://schemas.microsoft.com/office/powerpoint/2010/main" val="3175117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err="1"/>
              <a:t>Technologie</a:t>
            </a:r>
            <a:endParaRPr lang="en-GB" dirty="0"/>
          </a:p>
        </p:txBody>
      </p:sp>
      <p:sp>
        <p:nvSpPr>
          <p:cNvPr id="3" name="Inhaltsplatzhalter 2"/>
          <p:cNvSpPr>
            <a:spLocks noGrp="1"/>
          </p:cNvSpPr>
          <p:nvPr>
            <p:ph idx="1"/>
          </p:nvPr>
        </p:nvSpPr>
        <p:spPr>
          <a:xfrm>
            <a:off x="838200" y="982639"/>
            <a:ext cx="10515600" cy="5213445"/>
          </a:xfrm>
        </p:spPr>
        <p:txBody>
          <a:bodyPr>
            <a:normAutofit/>
          </a:bodyPr>
          <a:lstStyle/>
          <a:p>
            <a:pPr algn="just">
              <a:lnSpc>
                <a:spcPct val="150000"/>
              </a:lnSpc>
            </a:pPr>
            <a:r>
              <a:rPr lang="en-GB" dirty="0"/>
              <a:t>Technologies analysées</a:t>
            </a:r>
          </a:p>
          <a:p>
            <a:pPr lvl="1" algn="just">
              <a:lnSpc>
                <a:spcPct val="150000"/>
              </a:lnSpc>
            </a:pPr>
            <a:r>
              <a:rPr lang="en-GB" dirty="0"/>
              <a:t>Système photovoltaïque</a:t>
            </a:r>
          </a:p>
          <a:p>
            <a:pPr lvl="1" algn="just">
              <a:lnSpc>
                <a:spcPct val="150000"/>
              </a:lnSpc>
            </a:pPr>
            <a:r>
              <a:rPr lang="en-GB" dirty="0"/>
              <a:t>Système solaire thermique</a:t>
            </a:r>
          </a:p>
          <a:p>
            <a:pPr lvl="1" algn="just">
              <a:lnSpc>
                <a:spcPct val="150000"/>
              </a:lnSpc>
            </a:pPr>
            <a:r>
              <a:rPr lang="en-GB" dirty="0"/>
              <a:t>Système de biomasse</a:t>
            </a:r>
          </a:p>
          <a:p>
            <a:pPr lvl="1" algn="just">
              <a:lnSpc>
                <a:spcPct val="150000"/>
              </a:lnSpc>
            </a:pPr>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8</a:t>
            </a:fld>
            <a:endParaRPr lang="fr-CH"/>
          </a:p>
        </p:txBody>
      </p:sp>
    </p:spTree>
    <p:extLst>
      <p:ext uri="{BB962C8B-B14F-4D97-AF65-F5344CB8AC3E}">
        <p14:creationId xmlns:p14="http://schemas.microsoft.com/office/powerpoint/2010/main" val="2286417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B298F3-5804-4C65-8469-79711477DFF5}"/>
              </a:ext>
            </a:extLst>
          </p:cNvPr>
          <p:cNvSpPr>
            <a:spLocks noGrp="1"/>
          </p:cNvSpPr>
          <p:nvPr>
            <p:ph type="title"/>
          </p:nvPr>
        </p:nvSpPr>
        <p:spPr/>
        <p:txBody>
          <a:bodyPr/>
          <a:lstStyle/>
          <a:p>
            <a:r>
              <a:rPr lang="fr-CH" dirty="0"/>
              <a:t>Energie solaire</a:t>
            </a:r>
          </a:p>
        </p:txBody>
      </p:sp>
      <p:sp>
        <p:nvSpPr>
          <p:cNvPr id="3" name="Espace réservé du contenu 2">
            <a:extLst>
              <a:ext uri="{FF2B5EF4-FFF2-40B4-BE49-F238E27FC236}">
                <a16:creationId xmlns:a16="http://schemas.microsoft.com/office/drawing/2014/main" id="{5B4E7547-E719-43CC-888F-44E6E486002E}"/>
              </a:ext>
            </a:extLst>
          </p:cNvPr>
          <p:cNvSpPr>
            <a:spLocks noGrp="1"/>
          </p:cNvSpPr>
          <p:nvPr>
            <p:ph idx="1"/>
          </p:nvPr>
        </p:nvSpPr>
        <p:spPr/>
        <p:txBody>
          <a:bodyPr>
            <a:normAutofit/>
          </a:bodyPr>
          <a:lstStyle/>
          <a:p>
            <a:pPr marL="0" indent="0">
              <a:buNone/>
            </a:pPr>
            <a:r>
              <a:rPr lang="fr-CH" dirty="0"/>
              <a:t>En Europe centrale 1 m</a:t>
            </a:r>
            <a:r>
              <a:rPr lang="fr-CH" baseline="30000" dirty="0"/>
              <a:t>2</a:t>
            </a:r>
            <a:r>
              <a:rPr lang="fr-CH" dirty="0"/>
              <a:t> de surface reçois annuellement l’équivalent de:</a:t>
            </a:r>
          </a:p>
          <a:p>
            <a:pPr marL="0" indent="0">
              <a:buNone/>
            </a:pPr>
            <a:r>
              <a:rPr lang="fr-CH" b="1" dirty="0"/>
              <a:t>1 kW/m</a:t>
            </a:r>
            <a:r>
              <a:rPr lang="fr-CH" b="1" baseline="30000" dirty="0"/>
              <a:t>2</a:t>
            </a:r>
            <a:r>
              <a:rPr lang="fr-CH" b="1" dirty="0"/>
              <a:t> </a:t>
            </a:r>
            <a:r>
              <a:rPr lang="fr-CH" dirty="0"/>
              <a:t>de rayonnement pendant </a:t>
            </a:r>
            <a:r>
              <a:rPr lang="fr-CH" b="1" dirty="0"/>
              <a:t>1000 heures</a:t>
            </a:r>
            <a:r>
              <a:rPr lang="fr-CH" dirty="0"/>
              <a:t>.</a:t>
            </a:r>
          </a:p>
          <a:p>
            <a:pPr marL="0" indent="0" algn="ctr">
              <a:buNone/>
            </a:pPr>
            <a:r>
              <a:rPr lang="fr-CH" dirty="0"/>
              <a:t>Soit: </a:t>
            </a:r>
            <a:r>
              <a:rPr lang="fr-CH" sz="3200" b="1" dirty="0"/>
              <a:t>1000 kWh/m</a:t>
            </a:r>
            <a:r>
              <a:rPr lang="fr-CH" sz="3200" b="1" baseline="30000" dirty="0"/>
              <a:t>2</a:t>
            </a:r>
            <a:r>
              <a:rPr lang="fr-CH" sz="3200" b="1" dirty="0"/>
              <a:t>/année</a:t>
            </a:r>
          </a:p>
          <a:p>
            <a:pPr marL="0" indent="0">
              <a:buNone/>
            </a:pPr>
            <a:r>
              <a:rPr lang="fr-CH" dirty="0"/>
              <a:t>2 à 4 m</a:t>
            </a:r>
            <a:r>
              <a:rPr lang="fr-CH" baseline="30000" dirty="0"/>
              <a:t>2</a:t>
            </a:r>
            <a:r>
              <a:rPr lang="fr-CH" dirty="0"/>
              <a:t> reçoive une énergie équivalente à la consommation d’un ménage (sans chauffage électrique)</a:t>
            </a:r>
            <a:endParaRPr lang="fr-CH" sz="3200" dirty="0"/>
          </a:p>
          <a:p>
            <a:pPr marL="0" indent="0">
              <a:buNone/>
            </a:pPr>
            <a:r>
              <a:rPr lang="fr-CH" dirty="0"/>
              <a:t>Une partie de cette énergie peut être convertie:</a:t>
            </a:r>
          </a:p>
          <a:p>
            <a:r>
              <a:rPr lang="fr-CH" dirty="0"/>
              <a:t>En électricité par des panneaux photovoltaïque (PV)</a:t>
            </a:r>
          </a:p>
          <a:p>
            <a:r>
              <a:rPr lang="fr-CH" dirty="0"/>
              <a:t>En chaleur par des panneaux solaires thermique.</a:t>
            </a:r>
          </a:p>
          <a:p>
            <a:pPr marL="0" indent="0">
              <a:buNone/>
            </a:pPr>
            <a:endParaRPr lang="fr-CH" dirty="0"/>
          </a:p>
        </p:txBody>
      </p:sp>
      <p:sp>
        <p:nvSpPr>
          <p:cNvPr id="4" name="Espace réservé du numéro de diapositive 3">
            <a:extLst>
              <a:ext uri="{FF2B5EF4-FFF2-40B4-BE49-F238E27FC236}">
                <a16:creationId xmlns:a16="http://schemas.microsoft.com/office/drawing/2014/main" id="{50D13886-954E-4D22-B671-2E1F42032C87}"/>
              </a:ext>
            </a:extLst>
          </p:cNvPr>
          <p:cNvSpPr>
            <a:spLocks noGrp="1"/>
          </p:cNvSpPr>
          <p:nvPr>
            <p:ph type="sldNum" sz="quarter" idx="12"/>
          </p:nvPr>
        </p:nvSpPr>
        <p:spPr/>
        <p:txBody>
          <a:bodyPr/>
          <a:lstStyle/>
          <a:p>
            <a:fld id="{EA29A727-5B0F-406F-A76C-7B93759A547D}" type="slidenum">
              <a:rPr lang="fr-CH" smtClean="0"/>
              <a:t>9</a:t>
            </a:fld>
            <a:endParaRPr lang="fr-CH"/>
          </a:p>
        </p:txBody>
      </p:sp>
    </p:spTree>
    <p:extLst>
      <p:ext uri="{BB962C8B-B14F-4D97-AF65-F5344CB8AC3E}">
        <p14:creationId xmlns:p14="http://schemas.microsoft.com/office/powerpoint/2010/main" val="16369964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Forme libre : forme 32">
            <a:extLst>
              <a:ext uri="{FF2B5EF4-FFF2-40B4-BE49-F238E27FC236}">
                <a16:creationId xmlns:a16="http://schemas.microsoft.com/office/drawing/2014/main" id="{6B645ADB-0082-415A-96C3-75351BCD0AF6}"/>
              </a:ext>
            </a:extLst>
          </p:cNvPr>
          <p:cNvSpPr/>
          <p:nvPr/>
        </p:nvSpPr>
        <p:spPr>
          <a:xfrm>
            <a:off x="11672053" y="4410840"/>
            <a:ext cx="1942011" cy="300131"/>
          </a:xfrm>
          <a:custGeom>
            <a:avLst/>
            <a:gdLst>
              <a:gd name="connsiteX0" fmla="*/ 0 w 1942011"/>
              <a:gd name="connsiteY0" fmla="*/ 300131 h 300131"/>
              <a:gd name="connsiteX1" fmla="*/ 644434 w 1942011"/>
              <a:gd name="connsiteY1" fmla="*/ 4039 h 300131"/>
              <a:gd name="connsiteX2" fmla="*/ 1306285 w 1942011"/>
              <a:gd name="connsiteY2" fmla="*/ 125959 h 300131"/>
              <a:gd name="connsiteX3" fmla="*/ 1942011 w 1942011"/>
              <a:gd name="connsiteY3" fmla="*/ 91125 h 300131"/>
              <a:gd name="connsiteX4" fmla="*/ 1942011 w 1942011"/>
              <a:gd name="connsiteY4" fmla="*/ 91125 h 300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2011" h="300131">
                <a:moveTo>
                  <a:pt x="0" y="300131"/>
                </a:moveTo>
                <a:cubicBezTo>
                  <a:pt x="213360" y="166599"/>
                  <a:pt x="426720" y="33068"/>
                  <a:pt x="644434" y="4039"/>
                </a:cubicBezTo>
                <a:cubicBezTo>
                  <a:pt x="862148" y="-24990"/>
                  <a:pt x="1090022" y="111445"/>
                  <a:pt x="1306285" y="125959"/>
                </a:cubicBezTo>
                <a:cubicBezTo>
                  <a:pt x="1522548" y="140473"/>
                  <a:pt x="1942011" y="91125"/>
                  <a:pt x="1942011" y="91125"/>
                </a:cubicBezTo>
                <a:lnTo>
                  <a:pt x="1942011" y="91125"/>
                </a:lnTo>
              </a:path>
            </a:pathLst>
          </a:cu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dirty="0"/>
          </a:p>
        </p:txBody>
      </p:sp>
      <p:sp>
        <p:nvSpPr>
          <p:cNvPr id="2" name="Titel 1"/>
          <p:cNvSpPr>
            <a:spLocks noGrp="1"/>
          </p:cNvSpPr>
          <p:nvPr>
            <p:ph type="title"/>
          </p:nvPr>
        </p:nvSpPr>
        <p:spPr/>
        <p:txBody>
          <a:bodyPr/>
          <a:lstStyle/>
          <a:p>
            <a:r>
              <a:rPr lang="en-GB" dirty="0"/>
              <a:t>Installation </a:t>
            </a:r>
            <a:r>
              <a:rPr lang="en-GB" dirty="0" err="1"/>
              <a:t>photovoltaïque</a:t>
            </a:r>
            <a:r>
              <a:rPr lang="en-GB" dirty="0"/>
              <a:t> : Base</a:t>
            </a:r>
          </a:p>
        </p:txBody>
      </p:sp>
      <p:sp>
        <p:nvSpPr>
          <p:cNvPr id="3" name="Inhaltsplatzhalter 2"/>
          <p:cNvSpPr>
            <a:spLocks noGrp="1"/>
          </p:cNvSpPr>
          <p:nvPr>
            <p:ph idx="1"/>
          </p:nvPr>
        </p:nvSpPr>
        <p:spPr>
          <a:xfrm>
            <a:off x="681446" y="963071"/>
            <a:ext cx="10386258" cy="2465930"/>
          </a:xfrm>
        </p:spPr>
        <p:txBody>
          <a:bodyPr>
            <a:normAutofit fontScale="92500" lnSpcReduction="10000"/>
          </a:bodyPr>
          <a:lstStyle/>
          <a:p>
            <a:pPr>
              <a:lnSpc>
                <a:spcPct val="150000"/>
              </a:lnSpc>
            </a:pPr>
            <a:r>
              <a:rPr lang="en-US" dirty="0"/>
              <a:t>Une installation </a:t>
            </a:r>
            <a:r>
              <a:rPr lang="en-US" dirty="0" err="1"/>
              <a:t>photovoltaïque</a:t>
            </a:r>
            <a:r>
              <a:rPr lang="en-US" dirty="0"/>
              <a:t> </a:t>
            </a:r>
            <a:r>
              <a:rPr lang="en-US" dirty="0" err="1"/>
              <a:t>transforme</a:t>
            </a:r>
            <a:r>
              <a:rPr lang="en-US" dirty="0"/>
              <a:t> la lumière solaire </a:t>
            </a:r>
            <a:r>
              <a:rPr lang="en-US" dirty="0" err="1"/>
              <a:t>en</a:t>
            </a:r>
            <a:r>
              <a:rPr lang="en-US" dirty="0"/>
              <a:t> </a:t>
            </a:r>
            <a:r>
              <a:rPr lang="en-US" dirty="0" err="1"/>
              <a:t>électricité</a:t>
            </a:r>
            <a:endParaRPr lang="en-US" dirty="0"/>
          </a:p>
          <a:p>
            <a:pPr>
              <a:lnSpc>
                <a:spcPct val="150000"/>
              </a:lnSpc>
            </a:pPr>
            <a:r>
              <a:rPr lang="en-US" dirty="0" err="1"/>
              <a:t>Cette</a:t>
            </a:r>
            <a:r>
              <a:rPr lang="en-US" dirty="0"/>
              <a:t> </a:t>
            </a:r>
            <a:r>
              <a:rPr lang="en-US" dirty="0" err="1"/>
              <a:t>électricité</a:t>
            </a:r>
            <a:r>
              <a:rPr lang="en-US" dirty="0"/>
              <a:t> </a:t>
            </a:r>
            <a:r>
              <a:rPr lang="en-US" dirty="0" err="1"/>
              <a:t>peut</a:t>
            </a:r>
            <a:r>
              <a:rPr lang="en-US" dirty="0"/>
              <a:t> </a:t>
            </a:r>
            <a:r>
              <a:rPr lang="en-US" dirty="0" err="1"/>
              <a:t>être</a:t>
            </a:r>
            <a:r>
              <a:rPr lang="en-US" dirty="0"/>
              <a:t> </a:t>
            </a:r>
            <a:r>
              <a:rPr lang="en-US" dirty="0" err="1"/>
              <a:t>utilisé</a:t>
            </a:r>
            <a:r>
              <a:rPr lang="en-US" dirty="0"/>
              <a:t> sur place (</a:t>
            </a:r>
            <a:r>
              <a:rPr lang="en-US" dirty="0" err="1"/>
              <a:t>autoconsommation</a:t>
            </a:r>
            <a:r>
              <a:rPr lang="en-US" dirty="0"/>
              <a:t>) </a:t>
            </a:r>
            <a:r>
              <a:rPr lang="en-US" dirty="0" err="1"/>
              <a:t>ou</a:t>
            </a:r>
            <a:r>
              <a:rPr lang="en-US" dirty="0"/>
              <a:t> </a:t>
            </a:r>
            <a:r>
              <a:rPr lang="en-US" dirty="0" err="1"/>
              <a:t>exportée</a:t>
            </a:r>
            <a:r>
              <a:rPr lang="en-US" dirty="0"/>
              <a:t> dans le reseau </a:t>
            </a:r>
            <a:r>
              <a:rPr lang="en-US" dirty="0" err="1"/>
              <a:t>électrique</a:t>
            </a:r>
            <a:endParaRPr lang="en-US" dirty="0"/>
          </a:p>
        </p:txBody>
      </p:sp>
      <p:sp>
        <p:nvSpPr>
          <p:cNvPr id="4" name="Foliennummernplatzhalter 3"/>
          <p:cNvSpPr>
            <a:spLocks noGrp="1"/>
          </p:cNvSpPr>
          <p:nvPr>
            <p:ph type="sldNum" sz="quarter" idx="12"/>
          </p:nvPr>
        </p:nvSpPr>
        <p:spPr>
          <a:xfrm>
            <a:off x="8063773" y="6546850"/>
            <a:ext cx="2743200" cy="365125"/>
          </a:xfrm>
        </p:spPr>
        <p:txBody>
          <a:bodyPr/>
          <a:lstStyle/>
          <a:p>
            <a:fld id="{EA29A727-5B0F-406F-A76C-7B93759A547D}" type="slidenum">
              <a:rPr lang="fr-CH" smtClean="0"/>
              <a:t>10</a:t>
            </a:fld>
            <a:endParaRPr lang="fr-CH"/>
          </a:p>
        </p:txBody>
      </p:sp>
      <p:pic>
        <p:nvPicPr>
          <p:cNvPr id="5" name="Graphique 4">
            <a:extLst>
              <a:ext uri="{FF2B5EF4-FFF2-40B4-BE49-F238E27FC236}">
                <a16:creationId xmlns:a16="http://schemas.microsoft.com/office/drawing/2014/main" id="{9427C693-BEA1-4BC4-9EED-8C65C9FAE0F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911727" y="3531829"/>
            <a:ext cx="2295900" cy="2797304"/>
          </a:xfrm>
          <a:prstGeom prst="rect">
            <a:avLst/>
          </a:prstGeom>
        </p:spPr>
      </p:pic>
      <p:sp>
        <p:nvSpPr>
          <p:cNvPr id="9" name="Parallélogramme 8">
            <a:extLst>
              <a:ext uri="{FF2B5EF4-FFF2-40B4-BE49-F238E27FC236}">
                <a16:creationId xmlns:a16="http://schemas.microsoft.com/office/drawing/2014/main" id="{2C78CB05-AE6A-4CEC-9EA2-9E495388FF01}"/>
              </a:ext>
            </a:extLst>
          </p:cNvPr>
          <p:cNvSpPr/>
          <p:nvPr/>
        </p:nvSpPr>
        <p:spPr>
          <a:xfrm flipH="1">
            <a:off x="1089034" y="3562446"/>
            <a:ext cx="3580714" cy="1906322"/>
          </a:xfrm>
          <a:custGeom>
            <a:avLst/>
            <a:gdLst>
              <a:gd name="connsiteX0" fmla="*/ 0 w 1727200"/>
              <a:gd name="connsiteY0" fmla="*/ 1271605 h 1271605"/>
              <a:gd name="connsiteX1" fmla="*/ 965708 w 1727200"/>
              <a:gd name="connsiteY1" fmla="*/ 0 h 1271605"/>
              <a:gd name="connsiteX2" fmla="*/ 1727200 w 1727200"/>
              <a:gd name="connsiteY2" fmla="*/ 0 h 1271605"/>
              <a:gd name="connsiteX3" fmla="*/ 761492 w 1727200"/>
              <a:gd name="connsiteY3" fmla="*/ 1271605 h 1271605"/>
              <a:gd name="connsiteX4" fmla="*/ 0 w 1727200"/>
              <a:gd name="connsiteY4" fmla="*/ 1271605 h 1271605"/>
              <a:gd name="connsiteX0" fmla="*/ 0 w 1828800"/>
              <a:gd name="connsiteY0" fmla="*/ 1332565 h 1332565"/>
              <a:gd name="connsiteX1" fmla="*/ 965708 w 1828800"/>
              <a:gd name="connsiteY1" fmla="*/ 60960 h 1332565"/>
              <a:gd name="connsiteX2" fmla="*/ 1828800 w 1828800"/>
              <a:gd name="connsiteY2" fmla="*/ 0 h 1332565"/>
              <a:gd name="connsiteX3" fmla="*/ 761492 w 1828800"/>
              <a:gd name="connsiteY3" fmla="*/ 1332565 h 1332565"/>
              <a:gd name="connsiteX4" fmla="*/ 0 w 1828800"/>
              <a:gd name="connsiteY4" fmla="*/ 1332565 h 1332565"/>
              <a:gd name="connsiteX0" fmla="*/ 0 w 1828800"/>
              <a:gd name="connsiteY0" fmla="*/ 1566245 h 1566245"/>
              <a:gd name="connsiteX1" fmla="*/ 1422908 w 1828800"/>
              <a:gd name="connsiteY1" fmla="*/ 0 h 1566245"/>
              <a:gd name="connsiteX2" fmla="*/ 1828800 w 1828800"/>
              <a:gd name="connsiteY2" fmla="*/ 233680 h 1566245"/>
              <a:gd name="connsiteX3" fmla="*/ 761492 w 1828800"/>
              <a:gd name="connsiteY3" fmla="*/ 1566245 h 1566245"/>
              <a:gd name="connsiteX4" fmla="*/ 0 w 1828800"/>
              <a:gd name="connsiteY4" fmla="*/ 1566245 h 1566245"/>
              <a:gd name="connsiteX0" fmla="*/ 0 w 2936240"/>
              <a:gd name="connsiteY0" fmla="*/ 1576405 h 1576405"/>
              <a:gd name="connsiteX1" fmla="*/ 2530348 w 2936240"/>
              <a:gd name="connsiteY1" fmla="*/ 0 h 1576405"/>
              <a:gd name="connsiteX2" fmla="*/ 2936240 w 2936240"/>
              <a:gd name="connsiteY2" fmla="*/ 233680 h 1576405"/>
              <a:gd name="connsiteX3" fmla="*/ 1868932 w 2936240"/>
              <a:gd name="connsiteY3" fmla="*/ 1566245 h 1576405"/>
              <a:gd name="connsiteX4" fmla="*/ 0 w 2936240"/>
              <a:gd name="connsiteY4" fmla="*/ 1576405 h 1576405"/>
              <a:gd name="connsiteX0" fmla="*/ 0 w 2936240"/>
              <a:gd name="connsiteY0" fmla="*/ 1576405 h 1576405"/>
              <a:gd name="connsiteX1" fmla="*/ 2530348 w 2936240"/>
              <a:gd name="connsiteY1" fmla="*/ 0 h 1576405"/>
              <a:gd name="connsiteX2" fmla="*/ 2936240 w 2936240"/>
              <a:gd name="connsiteY2" fmla="*/ 233680 h 1576405"/>
              <a:gd name="connsiteX3" fmla="*/ 1228852 w 2936240"/>
              <a:gd name="connsiteY3" fmla="*/ 1535765 h 1576405"/>
              <a:gd name="connsiteX4" fmla="*/ 0 w 2936240"/>
              <a:gd name="connsiteY4" fmla="*/ 1576405 h 1576405"/>
              <a:gd name="connsiteX0" fmla="*/ 0 w 2936240"/>
              <a:gd name="connsiteY0" fmla="*/ 1576405 h 1576405"/>
              <a:gd name="connsiteX1" fmla="*/ 2530348 w 2936240"/>
              <a:gd name="connsiteY1" fmla="*/ 0 h 1576405"/>
              <a:gd name="connsiteX2" fmla="*/ 2936240 w 2936240"/>
              <a:gd name="connsiteY2" fmla="*/ 233680 h 1576405"/>
              <a:gd name="connsiteX3" fmla="*/ 1269492 w 2936240"/>
              <a:gd name="connsiteY3" fmla="*/ 1566245 h 1576405"/>
              <a:gd name="connsiteX4" fmla="*/ 0 w 2936240"/>
              <a:gd name="connsiteY4" fmla="*/ 1576405 h 1576405"/>
              <a:gd name="connsiteX0" fmla="*/ 0 w 2875280"/>
              <a:gd name="connsiteY0" fmla="*/ 1556085 h 1566245"/>
              <a:gd name="connsiteX1" fmla="*/ 2469388 w 2875280"/>
              <a:gd name="connsiteY1" fmla="*/ 0 h 1566245"/>
              <a:gd name="connsiteX2" fmla="*/ 2875280 w 2875280"/>
              <a:gd name="connsiteY2" fmla="*/ 233680 h 1566245"/>
              <a:gd name="connsiteX3" fmla="*/ 1208532 w 2875280"/>
              <a:gd name="connsiteY3" fmla="*/ 1566245 h 1566245"/>
              <a:gd name="connsiteX4" fmla="*/ 0 w 2875280"/>
              <a:gd name="connsiteY4" fmla="*/ 1556085 h 1566245"/>
              <a:gd name="connsiteX0" fmla="*/ 0 w 2875280"/>
              <a:gd name="connsiteY0" fmla="*/ 1576405 h 1576405"/>
              <a:gd name="connsiteX1" fmla="*/ 2469388 w 2875280"/>
              <a:gd name="connsiteY1" fmla="*/ 0 h 1576405"/>
              <a:gd name="connsiteX2" fmla="*/ 2875280 w 2875280"/>
              <a:gd name="connsiteY2" fmla="*/ 233680 h 1576405"/>
              <a:gd name="connsiteX3" fmla="*/ 1208532 w 2875280"/>
              <a:gd name="connsiteY3" fmla="*/ 1566245 h 1576405"/>
              <a:gd name="connsiteX4" fmla="*/ 0 w 2875280"/>
              <a:gd name="connsiteY4" fmla="*/ 1576405 h 1576405"/>
              <a:gd name="connsiteX0" fmla="*/ 0 w 2854960"/>
              <a:gd name="connsiteY0" fmla="*/ 1576405 h 1576405"/>
              <a:gd name="connsiteX1" fmla="*/ 2469388 w 2854960"/>
              <a:gd name="connsiteY1" fmla="*/ 0 h 1576405"/>
              <a:gd name="connsiteX2" fmla="*/ 2854960 w 2854960"/>
              <a:gd name="connsiteY2" fmla="*/ 325120 h 1576405"/>
              <a:gd name="connsiteX3" fmla="*/ 1208532 w 2854960"/>
              <a:gd name="connsiteY3" fmla="*/ 1566245 h 1576405"/>
              <a:gd name="connsiteX4" fmla="*/ 0 w 2854960"/>
              <a:gd name="connsiteY4" fmla="*/ 1576405 h 1576405"/>
              <a:gd name="connsiteX0" fmla="*/ 0 w 2885989"/>
              <a:gd name="connsiteY0" fmla="*/ 1576405 h 1576405"/>
              <a:gd name="connsiteX1" fmla="*/ 2469388 w 2885989"/>
              <a:gd name="connsiteY1" fmla="*/ 0 h 1576405"/>
              <a:gd name="connsiteX2" fmla="*/ 2885989 w 2885989"/>
              <a:gd name="connsiteY2" fmla="*/ 642925 h 1576405"/>
              <a:gd name="connsiteX3" fmla="*/ 1208532 w 2885989"/>
              <a:gd name="connsiteY3" fmla="*/ 1566245 h 1576405"/>
              <a:gd name="connsiteX4" fmla="*/ 0 w 2885989"/>
              <a:gd name="connsiteY4" fmla="*/ 1576405 h 1576405"/>
              <a:gd name="connsiteX0" fmla="*/ 0 w 4189176"/>
              <a:gd name="connsiteY0" fmla="*/ 668391 h 1566245"/>
              <a:gd name="connsiteX1" fmla="*/ 3772575 w 4189176"/>
              <a:gd name="connsiteY1" fmla="*/ 0 h 1566245"/>
              <a:gd name="connsiteX2" fmla="*/ 4189176 w 4189176"/>
              <a:gd name="connsiteY2" fmla="*/ 642925 h 1566245"/>
              <a:gd name="connsiteX3" fmla="*/ 2511719 w 4189176"/>
              <a:gd name="connsiteY3" fmla="*/ 1566245 h 1566245"/>
              <a:gd name="connsiteX4" fmla="*/ 0 w 4189176"/>
              <a:gd name="connsiteY4" fmla="*/ 668391 h 1566245"/>
              <a:gd name="connsiteX0" fmla="*/ 0 w 4189176"/>
              <a:gd name="connsiteY0" fmla="*/ 668391 h 991169"/>
              <a:gd name="connsiteX1" fmla="*/ 3772575 w 4189176"/>
              <a:gd name="connsiteY1" fmla="*/ 0 h 991169"/>
              <a:gd name="connsiteX2" fmla="*/ 4189176 w 4189176"/>
              <a:gd name="connsiteY2" fmla="*/ 642925 h 991169"/>
              <a:gd name="connsiteX3" fmla="*/ 54281 w 4189176"/>
              <a:gd name="connsiteY3" fmla="*/ 991169 h 991169"/>
              <a:gd name="connsiteX4" fmla="*/ 0 w 4189176"/>
              <a:gd name="connsiteY4" fmla="*/ 668391 h 991169"/>
              <a:gd name="connsiteX0" fmla="*/ 0 w 4164353"/>
              <a:gd name="connsiteY0" fmla="*/ 766759 h 991169"/>
              <a:gd name="connsiteX1" fmla="*/ 3747752 w 4164353"/>
              <a:gd name="connsiteY1" fmla="*/ 0 h 991169"/>
              <a:gd name="connsiteX2" fmla="*/ 4164353 w 4164353"/>
              <a:gd name="connsiteY2" fmla="*/ 642925 h 991169"/>
              <a:gd name="connsiteX3" fmla="*/ 29458 w 4164353"/>
              <a:gd name="connsiteY3" fmla="*/ 991169 h 991169"/>
              <a:gd name="connsiteX4" fmla="*/ 0 w 4164353"/>
              <a:gd name="connsiteY4" fmla="*/ 766759 h 991169"/>
              <a:gd name="connsiteX0" fmla="*/ 0 w 4164353"/>
              <a:gd name="connsiteY0" fmla="*/ 872694 h 1097104"/>
              <a:gd name="connsiteX1" fmla="*/ 4039417 w 4164353"/>
              <a:gd name="connsiteY1" fmla="*/ 0 h 1097104"/>
              <a:gd name="connsiteX2" fmla="*/ 4164353 w 4164353"/>
              <a:gd name="connsiteY2" fmla="*/ 748860 h 1097104"/>
              <a:gd name="connsiteX3" fmla="*/ 29458 w 4164353"/>
              <a:gd name="connsiteY3" fmla="*/ 1097104 h 1097104"/>
              <a:gd name="connsiteX4" fmla="*/ 0 w 4164353"/>
              <a:gd name="connsiteY4" fmla="*/ 872694 h 1097104"/>
              <a:gd name="connsiteX0" fmla="*/ 0 w 4213453"/>
              <a:gd name="connsiteY0" fmla="*/ 872694 h 2409170"/>
              <a:gd name="connsiteX1" fmla="*/ 4039417 w 4213453"/>
              <a:gd name="connsiteY1" fmla="*/ 0 h 2409170"/>
              <a:gd name="connsiteX2" fmla="*/ 4164353 w 4213453"/>
              <a:gd name="connsiteY2" fmla="*/ 748860 h 2409170"/>
              <a:gd name="connsiteX3" fmla="*/ 4213453 w 4213453"/>
              <a:gd name="connsiteY3" fmla="*/ 2409170 h 2409170"/>
              <a:gd name="connsiteX4" fmla="*/ 0 w 4213453"/>
              <a:gd name="connsiteY4" fmla="*/ 872694 h 2409170"/>
              <a:gd name="connsiteX0" fmla="*/ 0 w 4399023"/>
              <a:gd name="connsiteY0" fmla="*/ 872694 h 2409170"/>
              <a:gd name="connsiteX1" fmla="*/ 4039417 w 4399023"/>
              <a:gd name="connsiteY1" fmla="*/ 0 h 2409170"/>
              <a:gd name="connsiteX2" fmla="*/ 4399023 w 4399023"/>
              <a:gd name="connsiteY2" fmla="*/ 406885 h 2409170"/>
              <a:gd name="connsiteX3" fmla="*/ 4213453 w 4399023"/>
              <a:gd name="connsiteY3" fmla="*/ 2409170 h 2409170"/>
              <a:gd name="connsiteX4" fmla="*/ 0 w 4399023"/>
              <a:gd name="connsiteY4" fmla="*/ 872694 h 2409170"/>
              <a:gd name="connsiteX0" fmla="*/ 0 w 1651666"/>
              <a:gd name="connsiteY0" fmla="*/ 1877681 h 2409170"/>
              <a:gd name="connsiteX1" fmla="*/ 1292060 w 1651666"/>
              <a:gd name="connsiteY1" fmla="*/ 0 h 2409170"/>
              <a:gd name="connsiteX2" fmla="*/ 1651666 w 1651666"/>
              <a:gd name="connsiteY2" fmla="*/ 406885 h 2409170"/>
              <a:gd name="connsiteX3" fmla="*/ 1466096 w 1651666"/>
              <a:gd name="connsiteY3" fmla="*/ 2409170 h 2409170"/>
              <a:gd name="connsiteX4" fmla="*/ 0 w 1651666"/>
              <a:gd name="connsiteY4" fmla="*/ 1877681 h 2409170"/>
              <a:gd name="connsiteX0" fmla="*/ 0 w 2112066"/>
              <a:gd name="connsiteY0" fmla="*/ 1877681 h 2409170"/>
              <a:gd name="connsiteX1" fmla="*/ 1292060 w 2112066"/>
              <a:gd name="connsiteY1" fmla="*/ 0 h 2409170"/>
              <a:gd name="connsiteX2" fmla="*/ 2112066 w 2112066"/>
              <a:gd name="connsiteY2" fmla="*/ 1050422 h 2409170"/>
              <a:gd name="connsiteX3" fmla="*/ 1466096 w 2112066"/>
              <a:gd name="connsiteY3" fmla="*/ 2409170 h 2409170"/>
              <a:gd name="connsiteX4" fmla="*/ 0 w 2112066"/>
              <a:gd name="connsiteY4" fmla="*/ 1877681 h 2409170"/>
              <a:gd name="connsiteX0" fmla="*/ 0 w 2112066"/>
              <a:gd name="connsiteY0" fmla="*/ 1542220 h 2073709"/>
              <a:gd name="connsiteX1" fmla="*/ 1786149 w 2112066"/>
              <a:gd name="connsiteY1" fmla="*/ 0 h 2073709"/>
              <a:gd name="connsiteX2" fmla="*/ 2112066 w 2112066"/>
              <a:gd name="connsiteY2" fmla="*/ 714961 h 2073709"/>
              <a:gd name="connsiteX3" fmla="*/ 1466096 w 2112066"/>
              <a:gd name="connsiteY3" fmla="*/ 2073709 h 2073709"/>
              <a:gd name="connsiteX4" fmla="*/ 0 w 2112066"/>
              <a:gd name="connsiteY4" fmla="*/ 1542220 h 2073709"/>
              <a:gd name="connsiteX0" fmla="*/ 0 w 2308578"/>
              <a:gd name="connsiteY0" fmla="*/ 234607 h 2073709"/>
              <a:gd name="connsiteX1" fmla="*/ 1982661 w 2308578"/>
              <a:gd name="connsiteY1" fmla="*/ 0 h 2073709"/>
              <a:gd name="connsiteX2" fmla="*/ 2308578 w 2308578"/>
              <a:gd name="connsiteY2" fmla="*/ 714961 h 2073709"/>
              <a:gd name="connsiteX3" fmla="*/ 1662608 w 2308578"/>
              <a:gd name="connsiteY3" fmla="*/ 2073709 h 2073709"/>
              <a:gd name="connsiteX4" fmla="*/ 0 w 2308578"/>
              <a:gd name="connsiteY4" fmla="*/ 234607 h 2073709"/>
              <a:gd name="connsiteX0" fmla="*/ 0 w 2308578"/>
              <a:gd name="connsiteY0" fmla="*/ 234607 h 1498633"/>
              <a:gd name="connsiteX1" fmla="*/ 1982661 w 2308578"/>
              <a:gd name="connsiteY1" fmla="*/ 0 h 1498633"/>
              <a:gd name="connsiteX2" fmla="*/ 2308578 w 2308578"/>
              <a:gd name="connsiteY2" fmla="*/ 714961 h 1498633"/>
              <a:gd name="connsiteX3" fmla="*/ 466690 w 2308578"/>
              <a:gd name="connsiteY3" fmla="*/ 1498633 h 1498633"/>
              <a:gd name="connsiteX4" fmla="*/ 0 w 2308578"/>
              <a:gd name="connsiteY4" fmla="*/ 234607 h 14986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8578" h="1498633">
                <a:moveTo>
                  <a:pt x="0" y="234607"/>
                </a:moveTo>
                <a:lnTo>
                  <a:pt x="1982661" y="0"/>
                </a:lnTo>
                <a:lnTo>
                  <a:pt x="2308578" y="714961"/>
                </a:lnTo>
                <a:lnTo>
                  <a:pt x="466690" y="1498633"/>
                </a:lnTo>
                <a:lnTo>
                  <a:pt x="0" y="234607"/>
                </a:lnTo>
                <a:close/>
              </a:path>
            </a:pathLst>
          </a:custGeom>
          <a:solidFill>
            <a:srgbClr val="FFFF00">
              <a:alpha val="45882"/>
            </a:srgbClr>
          </a:soli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CH"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4" name="Ellipse 13">
            <a:extLst>
              <a:ext uri="{FF2B5EF4-FFF2-40B4-BE49-F238E27FC236}">
                <a16:creationId xmlns:a16="http://schemas.microsoft.com/office/drawing/2014/main" id="{16D7B187-0D6D-489B-A4BC-8721A221413F}"/>
              </a:ext>
            </a:extLst>
          </p:cNvPr>
          <p:cNvSpPr/>
          <p:nvPr/>
        </p:nvSpPr>
        <p:spPr>
          <a:xfrm>
            <a:off x="762960" y="3481664"/>
            <a:ext cx="1040175" cy="1004174"/>
          </a:xfrm>
          <a:prstGeom prst="ellipse">
            <a:avLst/>
          </a:prstGeom>
          <a:gradFill rotWithShape="1">
            <a:gsLst>
              <a:gs pos="0">
                <a:srgbClr val="FFC000">
                  <a:satMod val="103000"/>
                  <a:lumMod val="102000"/>
                  <a:tint val="94000"/>
                </a:srgbClr>
              </a:gs>
              <a:gs pos="50000">
                <a:srgbClr val="FFC000">
                  <a:satMod val="110000"/>
                  <a:lumMod val="100000"/>
                  <a:shade val="100000"/>
                </a:srgbClr>
              </a:gs>
              <a:gs pos="100000">
                <a:srgbClr val="FFC000">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CH"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5" name="ZoneTexte 14">
            <a:extLst>
              <a:ext uri="{FF2B5EF4-FFF2-40B4-BE49-F238E27FC236}">
                <a16:creationId xmlns:a16="http://schemas.microsoft.com/office/drawing/2014/main" id="{A09FE069-B243-45BE-859B-5CCBB47A512E}"/>
              </a:ext>
            </a:extLst>
          </p:cNvPr>
          <p:cNvSpPr txBox="1"/>
          <p:nvPr/>
        </p:nvSpPr>
        <p:spPr>
          <a:xfrm rot="815146">
            <a:off x="2244369" y="3947285"/>
            <a:ext cx="1925053" cy="646331"/>
          </a:xfrm>
          <a:prstGeom prst="rect">
            <a:avLst/>
          </a:prstGeom>
          <a:noFill/>
        </p:spPr>
        <p:txBody>
          <a:bodyPr wrap="square" rtlCol="0">
            <a:spAutoFit/>
          </a:bodyPr>
          <a:lstStyle/>
          <a:p>
            <a:r>
              <a:rPr lang="fr-CH" dirty="0"/>
              <a:t>Rayonnement </a:t>
            </a:r>
            <a:r>
              <a:rPr lang="fr-CH" dirty="0" err="1"/>
              <a:t>solair</a:t>
            </a:r>
            <a:endParaRPr lang="fr-CH" dirty="0"/>
          </a:p>
        </p:txBody>
      </p:sp>
      <p:sp>
        <p:nvSpPr>
          <p:cNvPr id="22" name="Rectangle 21">
            <a:extLst>
              <a:ext uri="{FF2B5EF4-FFF2-40B4-BE49-F238E27FC236}">
                <a16:creationId xmlns:a16="http://schemas.microsoft.com/office/drawing/2014/main" id="{1BB87486-125E-4E71-8AB1-5A2997E7BC8E}"/>
              </a:ext>
            </a:extLst>
          </p:cNvPr>
          <p:cNvSpPr/>
          <p:nvPr/>
        </p:nvSpPr>
        <p:spPr>
          <a:xfrm>
            <a:off x="5467862" y="5042263"/>
            <a:ext cx="16209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24" name="Forme libre : forme 23">
            <a:extLst>
              <a:ext uri="{FF2B5EF4-FFF2-40B4-BE49-F238E27FC236}">
                <a16:creationId xmlns:a16="http://schemas.microsoft.com/office/drawing/2014/main" id="{5AD75C06-532E-4BEC-AEED-C518AD9F0C40}"/>
              </a:ext>
            </a:extLst>
          </p:cNvPr>
          <p:cNvSpPr/>
          <p:nvPr/>
        </p:nvSpPr>
        <p:spPr>
          <a:xfrm>
            <a:off x="8316219" y="4787851"/>
            <a:ext cx="1942011" cy="300131"/>
          </a:xfrm>
          <a:custGeom>
            <a:avLst/>
            <a:gdLst>
              <a:gd name="connsiteX0" fmla="*/ 0 w 1942011"/>
              <a:gd name="connsiteY0" fmla="*/ 300131 h 300131"/>
              <a:gd name="connsiteX1" fmla="*/ 644434 w 1942011"/>
              <a:gd name="connsiteY1" fmla="*/ 4039 h 300131"/>
              <a:gd name="connsiteX2" fmla="*/ 1306285 w 1942011"/>
              <a:gd name="connsiteY2" fmla="*/ 125959 h 300131"/>
              <a:gd name="connsiteX3" fmla="*/ 1942011 w 1942011"/>
              <a:gd name="connsiteY3" fmla="*/ 91125 h 300131"/>
              <a:gd name="connsiteX4" fmla="*/ 1942011 w 1942011"/>
              <a:gd name="connsiteY4" fmla="*/ 91125 h 300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2011" h="300131">
                <a:moveTo>
                  <a:pt x="0" y="300131"/>
                </a:moveTo>
                <a:cubicBezTo>
                  <a:pt x="213360" y="166599"/>
                  <a:pt x="426720" y="33068"/>
                  <a:pt x="644434" y="4039"/>
                </a:cubicBezTo>
                <a:cubicBezTo>
                  <a:pt x="862148" y="-24990"/>
                  <a:pt x="1090022" y="111445"/>
                  <a:pt x="1306285" y="125959"/>
                </a:cubicBezTo>
                <a:cubicBezTo>
                  <a:pt x="1522548" y="140473"/>
                  <a:pt x="1942011" y="91125"/>
                  <a:pt x="1942011" y="91125"/>
                </a:cubicBezTo>
                <a:lnTo>
                  <a:pt x="1942011" y="91125"/>
                </a:lnTo>
              </a:path>
            </a:pathLst>
          </a:cu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dirty="0"/>
          </a:p>
        </p:txBody>
      </p:sp>
      <p:sp>
        <p:nvSpPr>
          <p:cNvPr id="23" name="Rectangle 22">
            <a:extLst>
              <a:ext uri="{FF2B5EF4-FFF2-40B4-BE49-F238E27FC236}">
                <a16:creationId xmlns:a16="http://schemas.microsoft.com/office/drawing/2014/main" id="{3886AADD-BA80-4982-A45D-1E4D0B921362}"/>
              </a:ext>
            </a:extLst>
          </p:cNvPr>
          <p:cNvSpPr/>
          <p:nvPr/>
        </p:nvSpPr>
        <p:spPr>
          <a:xfrm>
            <a:off x="7088775" y="4772297"/>
            <a:ext cx="1227444" cy="69647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CH" dirty="0"/>
              <a:t>DC/AC</a:t>
            </a:r>
          </a:p>
          <a:p>
            <a:pPr algn="ctr"/>
            <a:r>
              <a:rPr lang="fr-CH" dirty="0"/>
              <a:t>(onduleur)</a:t>
            </a:r>
          </a:p>
        </p:txBody>
      </p:sp>
      <p:grpSp>
        <p:nvGrpSpPr>
          <p:cNvPr id="27" name="Groupe 26">
            <a:extLst>
              <a:ext uri="{FF2B5EF4-FFF2-40B4-BE49-F238E27FC236}">
                <a16:creationId xmlns:a16="http://schemas.microsoft.com/office/drawing/2014/main" id="{F458040F-55A1-4B89-8027-336DE17204B7}"/>
              </a:ext>
            </a:extLst>
          </p:cNvPr>
          <p:cNvGrpSpPr/>
          <p:nvPr/>
        </p:nvGrpSpPr>
        <p:grpSpPr>
          <a:xfrm rot="10800000">
            <a:off x="10953648" y="4461269"/>
            <a:ext cx="800303" cy="526656"/>
            <a:chOff x="10236909" y="4564519"/>
            <a:chExt cx="828541" cy="526656"/>
          </a:xfrm>
        </p:grpSpPr>
        <p:sp>
          <p:nvSpPr>
            <p:cNvPr id="29" name="Rectangle : coins arrondis 28">
              <a:extLst>
                <a:ext uri="{FF2B5EF4-FFF2-40B4-BE49-F238E27FC236}">
                  <a16:creationId xmlns:a16="http://schemas.microsoft.com/office/drawing/2014/main" id="{AD30D645-C424-4A14-BA0E-8517390D5ECB}"/>
                </a:ext>
              </a:extLst>
            </p:cNvPr>
            <p:cNvSpPr/>
            <p:nvPr/>
          </p:nvSpPr>
          <p:spPr>
            <a:xfrm rot="21292011">
              <a:off x="10738950" y="4897974"/>
              <a:ext cx="326500" cy="65014"/>
            </a:xfrm>
            <a:prstGeom prst="round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28" name="Rectangle : coins arrondis 27">
              <a:extLst>
                <a:ext uri="{FF2B5EF4-FFF2-40B4-BE49-F238E27FC236}">
                  <a16:creationId xmlns:a16="http://schemas.microsoft.com/office/drawing/2014/main" id="{E0C24252-6119-4797-971E-C8C6D7E8F407}"/>
                </a:ext>
              </a:extLst>
            </p:cNvPr>
            <p:cNvSpPr/>
            <p:nvPr/>
          </p:nvSpPr>
          <p:spPr>
            <a:xfrm rot="21292011">
              <a:off x="10703829" y="4643540"/>
              <a:ext cx="326500" cy="65014"/>
            </a:xfrm>
            <a:prstGeom prst="round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25" name="Rectangle : coins arrondis 24">
              <a:extLst>
                <a:ext uri="{FF2B5EF4-FFF2-40B4-BE49-F238E27FC236}">
                  <a16:creationId xmlns:a16="http://schemas.microsoft.com/office/drawing/2014/main" id="{04E8D571-30FA-467D-A69F-DC6D24C1127B}"/>
                </a:ext>
              </a:extLst>
            </p:cNvPr>
            <p:cNvSpPr/>
            <p:nvPr/>
          </p:nvSpPr>
          <p:spPr>
            <a:xfrm rot="21292011">
              <a:off x="10236909" y="4564519"/>
              <a:ext cx="572504" cy="526656"/>
            </a:xfrm>
            <a:prstGeom prst="round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dirty="0"/>
            </a:p>
          </p:txBody>
        </p:sp>
      </p:grpSp>
      <p:sp>
        <p:nvSpPr>
          <p:cNvPr id="32" name="Rectangle : coins arrondis 31">
            <a:extLst>
              <a:ext uri="{FF2B5EF4-FFF2-40B4-BE49-F238E27FC236}">
                <a16:creationId xmlns:a16="http://schemas.microsoft.com/office/drawing/2014/main" id="{B6068C5B-4F7C-4064-9AEC-A2C1236A4090}"/>
              </a:ext>
            </a:extLst>
          </p:cNvPr>
          <p:cNvSpPr/>
          <p:nvPr/>
        </p:nvSpPr>
        <p:spPr>
          <a:xfrm rot="10492011">
            <a:off x="10231530" y="4586512"/>
            <a:ext cx="552992" cy="526656"/>
          </a:xfrm>
          <a:prstGeom prst="round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dirty="0"/>
          </a:p>
        </p:txBody>
      </p:sp>
      <p:sp>
        <p:nvSpPr>
          <p:cNvPr id="34" name="Forme libre : forme 33">
            <a:extLst>
              <a:ext uri="{FF2B5EF4-FFF2-40B4-BE49-F238E27FC236}">
                <a16:creationId xmlns:a16="http://schemas.microsoft.com/office/drawing/2014/main" id="{9A120FB9-CA39-4673-8054-9C6351FE724F}"/>
              </a:ext>
            </a:extLst>
          </p:cNvPr>
          <p:cNvSpPr/>
          <p:nvPr/>
        </p:nvSpPr>
        <p:spPr>
          <a:xfrm rot="17612874">
            <a:off x="8566972" y="4085566"/>
            <a:ext cx="1093476" cy="300131"/>
          </a:xfrm>
          <a:custGeom>
            <a:avLst/>
            <a:gdLst>
              <a:gd name="connsiteX0" fmla="*/ 0 w 1942011"/>
              <a:gd name="connsiteY0" fmla="*/ 300131 h 300131"/>
              <a:gd name="connsiteX1" fmla="*/ 644434 w 1942011"/>
              <a:gd name="connsiteY1" fmla="*/ 4039 h 300131"/>
              <a:gd name="connsiteX2" fmla="*/ 1306285 w 1942011"/>
              <a:gd name="connsiteY2" fmla="*/ 125959 h 300131"/>
              <a:gd name="connsiteX3" fmla="*/ 1942011 w 1942011"/>
              <a:gd name="connsiteY3" fmla="*/ 91125 h 300131"/>
              <a:gd name="connsiteX4" fmla="*/ 1942011 w 1942011"/>
              <a:gd name="connsiteY4" fmla="*/ 91125 h 300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2011" h="300131">
                <a:moveTo>
                  <a:pt x="0" y="300131"/>
                </a:moveTo>
                <a:cubicBezTo>
                  <a:pt x="213360" y="166599"/>
                  <a:pt x="426720" y="33068"/>
                  <a:pt x="644434" y="4039"/>
                </a:cubicBezTo>
                <a:cubicBezTo>
                  <a:pt x="862148" y="-24990"/>
                  <a:pt x="1090022" y="111445"/>
                  <a:pt x="1306285" y="125959"/>
                </a:cubicBezTo>
                <a:cubicBezTo>
                  <a:pt x="1522548" y="140473"/>
                  <a:pt x="1942011" y="91125"/>
                  <a:pt x="1942011" y="91125"/>
                </a:cubicBezTo>
                <a:lnTo>
                  <a:pt x="1942011" y="91125"/>
                </a:lnTo>
              </a:path>
            </a:pathLst>
          </a:cu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dirty="0"/>
          </a:p>
        </p:txBody>
      </p:sp>
      <p:sp>
        <p:nvSpPr>
          <p:cNvPr id="36" name="ZoneTexte 35">
            <a:extLst>
              <a:ext uri="{FF2B5EF4-FFF2-40B4-BE49-F238E27FC236}">
                <a16:creationId xmlns:a16="http://schemas.microsoft.com/office/drawing/2014/main" id="{65112AE0-23DF-4625-8702-3DA241F3C67B}"/>
              </a:ext>
            </a:extLst>
          </p:cNvPr>
          <p:cNvSpPr txBox="1"/>
          <p:nvPr/>
        </p:nvSpPr>
        <p:spPr>
          <a:xfrm>
            <a:off x="8312393" y="3244334"/>
            <a:ext cx="2195633" cy="369332"/>
          </a:xfrm>
          <a:prstGeom prst="rect">
            <a:avLst/>
          </a:prstGeom>
          <a:noFill/>
        </p:spPr>
        <p:txBody>
          <a:bodyPr wrap="square" rtlCol="0">
            <a:spAutoFit/>
          </a:bodyPr>
          <a:lstStyle/>
          <a:p>
            <a:r>
              <a:rPr lang="fr-CH" dirty="0"/>
              <a:t>Réseau électrique</a:t>
            </a:r>
          </a:p>
        </p:txBody>
      </p:sp>
      <p:sp>
        <p:nvSpPr>
          <p:cNvPr id="38" name="ZoneTexte 37">
            <a:extLst>
              <a:ext uri="{FF2B5EF4-FFF2-40B4-BE49-F238E27FC236}">
                <a16:creationId xmlns:a16="http://schemas.microsoft.com/office/drawing/2014/main" id="{A41DFB18-DA78-4C03-8CD8-4E99856476FF}"/>
              </a:ext>
            </a:extLst>
          </p:cNvPr>
          <p:cNvSpPr txBox="1"/>
          <p:nvPr/>
        </p:nvSpPr>
        <p:spPr>
          <a:xfrm>
            <a:off x="9410209" y="5156897"/>
            <a:ext cx="2195633" cy="369332"/>
          </a:xfrm>
          <a:prstGeom prst="rect">
            <a:avLst/>
          </a:prstGeom>
          <a:noFill/>
        </p:spPr>
        <p:txBody>
          <a:bodyPr wrap="square" rtlCol="0">
            <a:spAutoFit/>
          </a:bodyPr>
          <a:lstStyle/>
          <a:p>
            <a:r>
              <a:rPr lang="fr-CH" dirty="0"/>
              <a:t>Utilisation local</a:t>
            </a:r>
          </a:p>
        </p:txBody>
      </p:sp>
    </p:spTree>
    <p:extLst>
      <p:ext uri="{BB962C8B-B14F-4D97-AF65-F5344CB8AC3E}">
        <p14:creationId xmlns:p14="http://schemas.microsoft.com/office/powerpoint/2010/main" val="2744117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err="1"/>
              <a:t>Panneaux</a:t>
            </a:r>
            <a:r>
              <a:rPr lang="en-GB" dirty="0"/>
              <a:t> </a:t>
            </a:r>
            <a:r>
              <a:rPr lang="en-GB" dirty="0" err="1"/>
              <a:t>photovoltaïques</a:t>
            </a:r>
            <a:endParaRPr lang="en-GB" dirty="0"/>
          </a:p>
        </p:txBody>
      </p:sp>
      <p:sp>
        <p:nvSpPr>
          <p:cNvPr id="3" name="Inhaltsplatzhalter 2"/>
          <p:cNvSpPr>
            <a:spLocks noGrp="1"/>
          </p:cNvSpPr>
          <p:nvPr>
            <p:ph idx="1"/>
          </p:nvPr>
        </p:nvSpPr>
        <p:spPr>
          <a:xfrm>
            <a:off x="838200" y="900752"/>
            <a:ext cx="10721454" cy="5513696"/>
          </a:xfrm>
        </p:spPr>
        <p:txBody>
          <a:bodyPr>
            <a:normAutofit lnSpcReduction="10000"/>
          </a:bodyPr>
          <a:lstStyle/>
          <a:p>
            <a:pPr algn="just">
              <a:lnSpc>
                <a:spcPct val="150000"/>
              </a:lnSpc>
            </a:pPr>
            <a:r>
              <a:rPr lang="en-GB" dirty="0"/>
              <a:t>Type de panneaux PV</a:t>
            </a:r>
          </a:p>
          <a:p>
            <a:pPr marL="457200" lvl="1" indent="0" algn="r">
              <a:lnSpc>
                <a:spcPct val="150000"/>
              </a:lnSpc>
              <a:buNone/>
            </a:pPr>
            <a:endParaRPr lang="en-GB" sz="3200" dirty="0">
              <a:solidFill>
                <a:schemeClr val="tx1"/>
              </a:solidFill>
            </a:endParaRPr>
          </a:p>
          <a:p>
            <a:pPr marL="457200" lvl="1" indent="0" algn="just">
              <a:lnSpc>
                <a:spcPct val="150000"/>
              </a:lnSpc>
              <a:buNone/>
            </a:pPr>
            <a:endParaRPr lang="en-GB" dirty="0"/>
          </a:p>
          <a:p>
            <a:pPr marL="457200" lvl="1" indent="0" algn="just">
              <a:lnSpc>
                <a:spcPct val="150000"/>
              </a:lnSpc>
              <a:buNone/>
            </a:pPr>
            <a:endParaRPr lang="en-GB" dirty="0"/>
          </a:p>
          <a:p>
            <a:pPr marL="457200" lvl="1" indent="0" algn="just">
              <a:lnSpc>
                <a:spcPct val="150000"/>
              </a:lnSpc>
              <a:buNone/>
            </a:pPr>
            <a:r>
              <a:rPr lang="en-GB" dirty="0"/>
              <a:t>Modules </a:t>
            </a:r>
            <a:r>
              <a:rPr lang="en-GB" dirty="0" err="1"/>
              <a:t>monocristallins</a:t>
            </a:r>
            <a:r>
              <a:rPr lang="en-GB" dirty="0"/>
              <a:t>		 Modules </a:t>
            </a:r>
            <a:r>
              <a:rPr lang="en-GB" dirty="0" err="1"/>
              <a:t>polycristallins</a:t>
            </a:r>
            <a:endParaRPr lang="en-US" dirty="0"/>
          </a:p>
          <a:p>
            <a:pPr marL="457200" lvl="1" indent="0" algn="just">
              <a:lnSpc>
                <a:spcPct val="150000"/>
              </a:lnSpc>
              <a:buNone/>
            </a:pPr>
            <a:endParaRPr lang="en-US" dirty="0"/>
          </a:p>
          <a:p>
            <a:pPr marL="457200" lvl="1" indent="0" algn="just">
              <a:lnSpc>
                <a:spcPct val="150000"/>
              </a:lnSpc>
              <a:buNone/>
            </a:pPr>
            <a:endParaRPr lang="en-US" dirty="0"/>
          </a:p>
          <a:p>
            <a:pPr marL="457200" lvl="1" indent="0" algn="just">
              <a:lnSpc>
                <a:spcPct val="150000"/>
              </a:lnSpc>
              <a:buNone/>
            </a:pPr>
            <a:endParaRPr lang="en-US" dirty="0"/>
          </a:p>
          <a:p>
            <a:pPr marL="457200" lvl="1" indent="0" algn="just">
              <a:lnSpc>
                <a:spcPct val="150000"/>
              </a:lnSpc>
              <a:buNone/>
            </a:pPr>
            <a:r>
              <a:rPr lang="en-US" dirty="0" err="1"/>
              <a:t>CdTe</a:t>
            </a:r>
            <a:r>
              <a:rPr lang="en-US" dirty="0"/>
              <a:t> et CI(G)S                                  </a:t>
            </a:r>
            <a:r>
              <a:rPr lang="en-GB" dirty="0"/>
              <a:t>Modules en silicium amorphe </a:t>
            </a:r>
          </a:p>
          <a:p>
            <a:pPr lvl="1" algn="just">
              <a:lnSpc>
                <a:spcPct val="150000"/>
              </a:lnSpc>
            </a:pPr>
            <a:endParaRPr lang="en-GB" dirty="0"/>
          </a:p>
          <a:p>
            <a:pPr lvl="1" algn="just"/>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11</a:t>
            </a:fld>
            <a:endParaRPr lang="fr-CH"/>
          </a:p>
        </p:txBody>
      </p:sp>
      <p:pic>
        <p:nvPicPr>
          <p:cNvPr id="5" name="Image 4">
            <a:extLst>
              <a:ext uri="{FF2B5EF4-FFF2-40B4-BE49-F238E27FC236}">
                <a16:creationId xmlns:a16="http://schemas.microsoft.com/office/drawing/2014/main" id="{726F6F6B-6AD4-4CFF-AB6C-8950FE6A0B30}"/>
              </a:ext>
            </a:extLst>
          </p:cNvPr>
          <p:cNvPicPr>
            <a:picLocks noChangeAspect="1"/>
          </p:cNvPicPr>
          <p:nvPr/>
        </p:nvPicPr>
        <p:blipFill>
          <a:blip r:embed="rId3"/>
          <a:stretch>
            <a:fillRect/>
          </a:stretch>
        </p:blipFill>
        <p:spPr>
          <a:xfrm>
            <a:off x="7035282" y="1288104"/>
            <a:ext cx="1922105" cy="1911273"/>
          </a:xfrm>
          <a:prstGeom prst="rect">
            <a:avLst/>
          </a:prstGeom>
        </p:spPr>
      </p:pic>
      <p:pic>
        <p:nvPicPr>
          <p:cNvPr id="7" name="Image 6">
            <a:extLst>
              <a:ext uri="{FF2B5EF4-FFF2-40B4-BE49-F238E27FC236}">
                <a16:creationId xmlns:a16="http://schemas.microsoft.com/office/drawing/2014/main" id="{1114272B-FC54-49E7-872D-A4B741B41F49}"/>
              </a:ext>
            </a:extLst>
          </p:cNvPr>
          <p:cNvPicPr>
            <a:picLocks noChangeAspect="1"/>
          </p:cNvPicPr>
          <p:nvPr/>
        </p:nvPicPr>
        <p:blipFill rotWithShape="1">
          <a:blip r:embed="rId4">
            <a:extLst>
              <a:ext uri="{28A0092B-C50C-407E-A947-70E740481C1C}">
                <a14:useLocalDpi xmlns:a14="http://schemas.microsoft.com/office/drawing/2010/main" val="0"/>
              </a:ext>
            </a:extLst>
          </a:blip>
          <a:srcRect l="54918" t="48194"/>
          <a:stretch/>
        </p:blipFill>
        <p:spPr>
          <a:xfrm>
            <a:off x="2014636" y="1695800"/>
            <a:ext cx="2215645" cy="1733199"/>
          </a:xfrm>
          <a:prstGeom prst="rect">
            <a:avLst/>
          </a:prstGeom>
        </p:spPr>
      </p:pic>
      <p:pic>
        <p:nvPicPr>
          <p:cNvPr id="8" name="Image 7">
            <a:extLst>
              <a:ext uri="{FF2B5EF4-FFF2-40B4-BE49-F238E27FC236}">
                <a16:creationId xmlns:a16="http://schemas.microsoft.com/office/drawing/2014/main" id="{08E09029-8585-4A35-BBB2-450390667E68}"/>
              </a:ext>
            </a:extLst>
          </p:cNvPr>
          <p:cNvPicPr>
            <a:picLocks noChangeAspect="1"/>
          </p:cNvPicPr>
          <p:nvPr/>
        </p:nvPicPr>
        <p:blipFill>
          <a:blip r:embed="rId5"/>
          <a:stretch>
            <a:fillRect/>
          </a:stretch>
        </p:blipFill>
        <p:spPr>
          <a:xfrm>
            <a:off x="7138276" y="3990553"/>
            <a:ext cx="2357693" cy="1688361"/>
          </a:xfrm>
          <a:prstGeom prst="rect">
            <a:avLst/>
          </a:prstGeom>
        </p:spPr>
      </p:pic>
      <p:pic>
        <p:nvPicPr>
          <p:cNvPr id="9" name="Image 8">
            <a:extLst>
              <a:ext uri="{FF2B5EF4-FFF2-40B4-BE49-F238E27FC236}">
                <a16:creationId xmlns:a16="http://schemas.microsoft.com/office/drawing/2014/main" id="{3BC6B660-DF55-46DA-9F4B-C43F26B922C0}"/>
              </a:ext>
            </a:extLst>
          </p:cNvPr>
          <p:cNvPicPr>
            <a:picLocks noChangeAspect="1"/>
          </p:cNvPicPr>
          <p:nvPr/>
        </p:nvPicPr>
        <p:blipFill rotWithShape="1">
          <a:blip r:embed="rId6">
            <a:extLst>
              <a:ext uri="{28A0092B-C50C-407E-A947-70E740481C1C}">
                <a14:useLocalDpi xmlns:a14="http://schemas.microsoft.com/office/drawing/2010/main" val="0"/>
              </a:ext>
            </a:extLst>
          </a:blip>
          <a:srcRect t="9053" r="63232"/>
          <a:stretch/>
        </p:blipFill>
        <p:spPr>
          <a:xfrm rot="16200000">
            <a:off x="1909316" y="3272411"/>
            <a:ext cx="1864878" cy="3258250"/>
          </a:xfrm>
          <a:prstGeom prst="rect">
            <a:avLst/>
          </a:prstGeom>
        </p:spPr>
      </p:pic>
      <p:sp>
        <p:nvSpPr>
          <p:cNvPr id="10" name="Rectangle 9">
            <a:extLst>
              <a:ext uri="{FF2B5EF4-FFF2-40B4-BE49-F238E27FC236}">
                <a16:creationId xmlns:a16="http://schemas.microsoft.com/office/drawing/2014/main" id="{F0D5B39E-494D-4C8A-BECB-A966629509D4}"/>
              </a:ext>
            </a:extLst>
          </p:cNvPr>
          <p:cNvSpPr/>
          <p:nvPr/>
        </p:nvSpPr>
        <p:spPr>
          <a:xfrm>
            <a:off x="713984" y="900752"/>
            <a:ext cx="10721454" cy="2418645"/>
          </a:xfrm>
          <a:prstGeom prst="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1" name="ZoneTexte 10">
            <a:extLst>
              <a:ext uri="{FF2B5EF4-FFF2-40B4-BE49-F238E27FC236}">
                <a16:creationId xmlns:a16="http://schemas.microsoft.com/office/drawing/2014/main" id="{51304A03-9FAF-4804-9826-2FC2BAA54A41}"/>
              </a:ext>
            </a:extLst>
          </p:cNvPr>
          <p:cNvSpPr txBox="1"/>
          <p:nvPr/>
        </p:nvSpPr>
        <p:spPr>
          <a:xfrm>
            <a:off x="9011922" y="1751017"/>
            <a:ext cx="2830882" cy="830997"/>
          </a:xfrm>
          <a:prstGeom prst="rect">
            <a:avLst/>
          </a:prstGeom>
          <a:noFill/>
        </p:spPr>
        <p:txBody>
          <a:bodyPr wrap="square" rtlCol="0">
            <a:spAutoFit/>
          </a:bodyPr>
          <a:lstStyle/>
          <a:p>
            <a:r>
              <a:rPr lang="fr-CH" sz="2400" dirty="0"/>
              <a:t>93% de la</a:t>
            </a:r>
          </a:p>
          <a:p>
            <a:r>
              <a:rPr lang="fr-CH" sz="2400" dirty="0"/>
              <a:t>Production totale</a:t>
            </a:r>
          </a:p>
        </p:txBody>
      </p:sp>
    </p:spTree>
    <p:extLst>
      <p:ext uri="{BB962C8B-B14F-4D97-AF65-F5344CB8AC3E}">
        <p14:creationId xmlns:p14="http://schemas.microsoft.com/office/powerpoint/2010/main" val="168389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A97EA0-5913-4D58-90FB-019874DCBF30}"/>
              </a:ext>
            </a:extLst>
          </p:cNvPr>
          <p:cNvSpPr>
            <a:spLocks noGrp="1"/>
          </p:cNvSpPr>
          <p:nvPr>
            <p:ph type="title"/>
          </p:nvPr>
        </p:nvSpPr>
        <p:spPr/>
        <p:txBody>
          <a:bodyPr/>
          <a:lstStyle/>
          <a:p>
            <a:r>
              <a:rPr lang="fr-CH" dirty="0"/>
              <a:t>Autoconsommation : concept</a:t>
            </a:r>
          </a:p>
        </p:txBody>
      </p:sp>
      <p:sp>
        <p:nvSpPr>
          <p:cNvPr id="3" name="Espace réservé du contenu 2">
            <a:extLst>
              <a:ext uri="{FF2B5EF4-FFF2-40B4-BE49-F238E27FC236}">
                <a16:creationId xmlns:a16="http://schemas.microsoft.com/office/drawing/2014/main" id="{19F05F24-A3AC-48CF-AA17-BAA3B812F44D}"/>
              </a:ext>
            </a:extLst>
          </p:cNvPr>
          <p:cNvSpPr>
            <a:spLocks noGrp="1"/>
          </p:cNvSpPr>
          <p:nvPr>
            <p:ph idx="1"/>
          </p:nvPr>
        </p:nvSpPr>
        <p:spPr>
          <a:xfrm>
            <a:off x="838200" y="1338882"/>
            <a:ext cx="5257800" cy="4838082"/>
          </a:xfrm>
        </p:spPr>
        <p:txBody>
          <a:bodyPr/>
          <a:lstStyle/>
          <a:p>
            <a:pPr marL="0" indent="0">
              <a:buNone/>
            </a:pPr>
            <a:r>
              <a:rPr lang="fr-CH" dirty="0"/>
              <a:t>Vert : Production PV consommé sur le site (utilité, process…)-&gt; autoconsommé.</a:t>
            </a:r>
          </a:p>
          <a:p>
            <a:pPr marL="0" indent="0">
              <a:buNone/>
            </a:pPr>
            <a:r>
              <a:rPr lang="fr-CH" dirty="0"/>
              <a:t>Jaune: surplus de production PV exporté/injecté dans le réseau.</a:t>
            </a:r>
          </a:p>
          <a:p>
            <a:pPr marL="0" indent="0">
              <a:buNone/>
            </a:pPr>
            <a:r>
              <a:rPr lang="fr-CH" dirty="0"/>
              <a:t>Rouge: Electricité acheté au réseau.  </a:t>
            </a:r>
          </a:p>
          <a:p>
            <a:pPr marL="0" indent="0">
              <a:buNone/>
            </a:pPr>
            <a:r>
              <a:rPr lang="fr-CH" b="1" dirty="0"/>
              <a:t>But : Maximiser l’autoconsommation pour maximiser les gains financier </a:t>
            </a:r>
          </a:p>
          <a:p>
            <a:pPr marL="0" indent="0">
              <a:buNone/>
            </a:pPr>
            <a:endParaRPr lang="fr-CH" dirty="0"/>
          </a:p>
        </p:txBody>
      </p:sp>
      <p:sp>
        <p:nvSpPr>
          <p:cNvPr id="4" name="Espace réservé du numéro de diapositive 3">
            <a:extLst>
              <a:ext uri="{FF2B5EF4-FFF2-40B4-BE49-F238E27FC236}">
                <a16:creationId xmlns:a16="http://schemas.microsoft.com/office/drawing/2014/main" id="{740EE0AE-E56F-441E-9EFB-CF897B953703}"/>
              </a:ext>
            </a:extLst>
          </p:cNvPr>
          <p:cNvSpPr>
            <a:spLocks noGrp="1"/>
          </p:cNvSpPr>
          <p:nvPr>
            <p:ph type="sldNum" sz="quarter" idx="12"/>
          </p:nvPr>
        </p:nvSpPr>
        <p:spPr/>
        <p:txBody>
          <a:bodyPr/>
          <a:lstStyle/>
          <a:p>
            <a:fld id="{EA29A727-5B0F-406F-A76C-7B93759A547D}" type="slidenum">
              <a:rPr lang="fr-CH" smtClean="0"/>
              <a:t>12</a:t>
            </a:fld>
            <a:endParaRPr lang="fr-CH"/>
          </a:p>
        </p:txBody>
      </p:sp>
      <p:pic>
        <p:nvPicPr>
          <p:cNvPr id="6" name="Graphique 5">
            <a:extLst>
              <a:ext uri="{FF2B5EF4-FFF2-40B4-BE49-F238E27FC236}">
                <a16:creationId xmlns:a16="http://schemas.microsoft.com/office/drawing/2014/main" id="{28647BC4-A436-4F07-BC3F-ED3DB02A752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6096000" y="981575"/>
            <a:ext cx="5970152" cy="4660772"/>
          </a:xfrm>
          <a:prstGeom prst="rect">
            <a:avLst/>
          </a:prstGeom>
        </p:spPr>
      </p:pic>
      <p:sp>
        <p:nvSpPr>
          <p:cNvPr id="7" name="ZoneTexte 6">
            <a:extLst>
              <a:ext uri="{FF2B5EF4-FFF2-40B4-BE49-F238E27FC236}">
                <a16:creationId xmlns:a16="http://schemas.microsoft.com/office/drawing/2014/main" id="{824E1418-049C-4A02-91DF-79AA81D8E283}"/>
              </a:ext>
            </a:extLst>
          </p:cNvPr>
          <p:cNvSpPr txBox="1"/>
          <p:nvPr/>
        </p:nvSpPr>
        <p:spPr>
          <a:xfrm>
            <a:off x="6939419" y="5503894"/>
            <a:ext cx="4922729" cy="646331"/>
          </a:xfrm>
          <a:prstGeom prst="rect">
            <a:avLst/>
          </a:prstGeom>
          <a:noFill/>
        </p:spPr>
        <p:txBody>
          <a:bodyPr wrap="square" rtlCol="0">
            <a:spAutoFit/>
          </a:bodyPr>
          <a:lstStyle/>
          <a:p>
            <a:r>
              <a:rPr lang="fr-CH" dirty="0"/>
              <a:t>Production PV et consommation électrique d’une entreprise sur 1 semaine.</a:t>
            </a:r>
          </a:p>
        </p:txBody>
      </p:sp>
    </p:spTree>
    <p:extLst>
      <p:ext uri="{BB962C8B-B14F-4D97-AF65-F5344CB8AC3E}">
        <p14:creationId xmlns:p14="http://schemas.microsoft.com/office/powerpoint/2010/main" val="1715375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A97EA0-5913-4D58-90FB-019874DCBF30}"/>
              </a:ext>
            </a:extLst>
          </p:cNvPr>
          <p:cNvSpPr>
            <a:spLocks noGrp="1"/>
          </p:cNvSpPr>
          <p:nvPr>
            <p:ph type="title"/>
          </p:nvPr>
        </p:nvSpPr>
        <p:spPr/>
        <p:txBody>
          <a:bodyPr/>
          <a:lstStyle/>
          <a:p>
            <a:r>
              <a:rPr lang="fr-CH" dirty="0"/>
              <a:t>Autoconsommation en entreprise</a:t>
            </a:r>
          </a:p>
        </p:txBody>
      </p:sp>
      <p:sp>
        <p:nvSpPr>
          <p:cNvPr id="3" name="Espace réservé du contenu 2">
            <a:extLst>
              <a:ext uri="{FF2B5EF4-FFF2-40B4-BE49-F238E27FC236}">
                <a16:creationId xmlns:a16="http://schemas.microsoft.com/office/drawing/2014/main" id="{19F05F24-A3AC-48CF-AA17-BAA3B812F44D}"/>
              </a:ext>
            </a:extLst>
          </p:cNvPr>
          <p:cNvSpPr>
            <a:spLocks noGrp="1"/>
          </p:cNvSpPr>
          <p:nvPr>
            <p:ph idx="1"/>
          </p:nvPr>
        </p:nvSpPr>
        <p:spPr>
          <a:xfrm>
            <a:off x="1009911" y="4415793"/>
            <a:ext cx="10172178" cy="2131057"/>
          </a:xfrm>
        </p:spPr>
        <p:txBody>
          <a:bodyPr>
            <a:normAutofit/>
          </a:bodyPr>
          <a:lstStyle/>
          <a:p>
            <a:pPr marL="0" indent="0">
              <a:buNone/>
            </a:pPr>
            <a:r>
              <a:rPr lang="fr-CH" dirty="0"/>
              <a:t>La production photovoltaïque convient généralement très bien aux bâtiments industriels ou de service car la consommation est maximale lorsque la production PV l’est aussi</a:t>
            </a:r>
          </a:p>
          <a:p>
            <a:pPr marL="0" indent="0">
              <a:buNone/>
            </a:pPr>
            <a:r>
              <a:rPr lang="fr-CH" b="1" dirty="0">
                <a:sym typeface="Wingdings" panose="05000000000000000000" pitchFamily="2" charset="2"/>
              </a:rPr>
              <a:t></a:t>
            </a:r>
            <a:r>
              <a:rPr lang="fr-CH" b="1" dirty="0"/>
              <a:t>Taux d’autoconsommation intéressant </a:t>
            </a:r>
            <a:endParaRPr lang="fr-CH" dirty="0"/>
          </a:p>
        </p:txBody>
      </p:sp>
      <p:sp>
        <p:nvSpPr>
          <p:cNvPr id="4" name="Espace réservé du numéro de diapositive 3">
            <a:extLst>
              <a:ext uri="{FF2B5EF4-FFF2-40B4-BE49-F238E27FC236}">
                <a16:creationId xmlns:a16="http://schemas.microsoft.com/office/drawing/2014/main" id="{740EE0AE-E56F-441E-9EFB-CF897B953703}"/>
              </a:ext>
            </a:extLst>
          </p:cNvPr>
          <p:cNvSpPr>
            <a:spLocks noGrp="1"/>
          </p:cNvSpPr>
          <p:nvPr>
            <p:ph type="sldNum" sz="quarter" idx="12"/>
          </p:nvPr>
        </p:nvSpPr>
        <p:spPr/>
        <p:txBody>
          <a:bodyPr/>
          <a:lstStyle/>
          <a:p>
            <a:fld id="{EA29A727-5B0F-406F-A76C-7B93759A547D}" type="slidenum">
              <a:rPr lang="fr-CH" smtClean="0"/>
              <a:t>13</a:t>
            </a:fld>
            <a:endParaRPr lang="fr-CH"/>
          </a:p>
        </p:txBody>
      </p:sp>
      <p:pic>
        <p:nvPicPr>
          <p:cNvPr id="8" name="Image 7">
            <a:extLst>
              <a:ext uri="{FF2B5EF4-FFF2-40B4-BE49-F238E27FC236}">
                <a16:creationId xmlns:a16="http://schemas.microsoft.com/office/drawing/2014/main" id="{A0C39715-F59C-4CF5-A557-D4196C6D4FD2}"/>
              </a:ext>
            </a:extLst>
          </p:cNvPr>
          <p:cNvPicPr>
            <a:picLocks noChangeAspect="1"/>
          </p:cNvPicPr>
          <p:nvPr/>
        </p:nvPicPr>
        <p:blipFill>
          <a:blip r:embed="rId3"/>
          <a:stretch>
            <a:fillRect/>
          </a:stretch>
        </p:blipFill>
        <p:spPr>
          <a:xfrm>
            <a:off x="975736" y="760930"/>
            <a:ext cx="10433379" cy="3573075"/>
          </a:xfrm>
          <a:prstGeom prst="rect">
            <a:avLst/>
          </a:prstGeom>
        </p:spPr>
      </p:pic>
    </p:spTree>
    <p:extLst>
      <p:ext uri="{BB962C8B-B14F-4D97-AF65-F5344CB8AC3E}">
        <p14:creationId xmlns:p14="http://schemas.microsoft.com/office/powerpoint/2010/main" val="32607810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A97EA0-5913-4D58-90FB-019874DCBF30}"/>
              </a:ext>
            </a:extLst>
          </p:cNvPr>
          <p:cNvSpPr>
            <a:spLocks noGrp="1"/>
          </p:cNvSpPr>
          <p:nvPr>
            <p:ph type="title"/>
          </p:nvPr>
        </p:nvSpPr>
        <p:spPr/>
        <p:txBody>
          <a:bodyPr/>
          <a:lstStyle/>
          <a:p>
            <a:r>
              <a:rPr lang="fr-CH" dirty="0"/>
              <a:t>Stockage</a:t>
            </a:r>
          </a:p>
        </p:txBody>
      </p:sp>
      <p:sp>
        <p:nvSpPr>
          <p:cNvPr id="3" name="Espace réservé du contenu 2">
            <a:extLst>
              <a:ext uri="{FF2B5EF4-FFF2-40B4-BE49-F238E27FC236}">
                <a16:creationId xmlns:a16="http://schemas.microsoft.com/office/drawing/2014/main" id="{19F05F24-A3AC-48CF-AA17-BAA3B812F44D}"/>
              </a:ext>
            </a:extLst>
          </p:cNvPr>
          <p:cNvSpPr>
            <a:spLocks noGrp="1"/>
          </p:cNvSpPr>
          <p:nvPr>
            <p:ph idx="1"/>
          </p:nvPr>
        </p:nvSpPr>
        <p:spPr>
          <a:xfrm>
            <a:off x="125848" y="768626"/>
            <a:ext cx="11736300" cy="1699001"/>
          </a:xfrm>
        </p:spPr>
        <p:txBody>
          <a:bodyPr>
            <a:normAutofit/>
          </a:bodyPr>
          <a:lstStyle/>
          <a:p>
            <a:pPr marL="0" indent="0">
              <a:buNone/>
            </a:pPr>
            <a:r>
              <a:rPr lang="fr-CH" dirty="0"/>
              <a:t>Un système de stockage permet d’augmenter l’autoconsommation et de réduire les pointes de la puissance demandé au réseau </a:t>
            </a:r>
            <a:r>
              <a:rPr lang="fr-CH" dirty="0">
                <a:sym typeface="Wingdings" panose="05000000000000000000" pitchFamily="2" charset="2"/>
              </a:rPr>
              <a:t></a:t>
            </a:r>
            <a:r>
              <a:rPr lang="fr-CH" dirty="0"/>
              <a:t> réduction des coûts</a:t>
            </a:r>
            <a:endParaRPr lang="fr-CH" b="1" dirty="0"/>
          </a:p>
          <a:p>
            <a:pPr marL="0" indent="0">
              <a:buNone/>
            </a:pPr>
            <a:endParaRPr lang="fr-CH" dirty="0"/>
          </a:p>
        </p:txBody>
      </p:sp>
      <p:sp>
        <p:nvSpPr>
          <p:cNvPr id="4" name="Espace réservé du numéro de diapositive 3">
            <a:extLst>
              <a:ext uri="{FF2B5EF4-FFF2-40B4-BE49-F238E27FC236}">
                <a16:creationId xmlns:a16="http://schemas.microsoft.com/office/drawing/2014/main" id="{740EE0AE-E56F-441E-9EFB-CF897B953703}"/>
              </a:ext>
            </a:extLst>
          </p:cNvPr>
          <p:cNvSpPr>
            <a:spLocks noGrp="1"/>
          </p:cNvSpPr>
          <p:nvPr>
            <p:ph type="sldNum" sz="quarter" idx="12"/>
          </p:nvPr>
        </p:nvSpPr>
        <p:spPr/>
        <p:txBody>
          <a:bodyPr/>
          <a:lstStyle/>
          <a:p>
            <a:fld id="{EA29A727-5B0F-406F-A76C-7B93759A547D}" type="slidenum">
              <a:rPr lang="fr-CH" smtClean="0"/>
              <a:t>14</a:t>
            </a:fld>
            <a:endParaRPr lang="fr-CH"/>
          </a:p>
        </p:txBody>
      </p:sp>
      <p:pic>
        <p:nvPicPr>
          <p:cNvPr id="6" name="Graphique 5">
            <a:extLst>
              <a:ext uri="{FF2B5EF4-FFF2-40B4-BE49-F238E27FC236}">
                <a16:creationId xmlns:a16="http://schemas.microsoft.com/office/drawing/2014/main" id="{28647BC4-A436-4F07-BC3F-ED3DB02A752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0" y="1916693"/>
            <a:ext cx="5034875" cy="3930621"/>
          </a:xfrm>
          <a:prstGeom prst="rect">
            <a:avLst/>
          </a:prstGeom>
        </p:spPr>
      </p:pic>
      <p:sp>
        <p:nvSpPr>
          <p:cNvPr id="7" name="ZoneTexte 6">
            <a:extLst>
              <a:ext uri="{FF2B5EF4-FFF2-40B4-BE49-F238E27FC236}">
                <a16:creationId xmlns:a16="http://schemas.microsoft.com/office/drawing/2014/main" id="{824E1418-049C-4A02-91DF-79AA81D8E283}"/>
              </a:ext>
            </a:extLst>
          </p:cNvPr>
          <p:cNvSpPr txBox="1"/>
          <p:nvPr/>
        </p:nvSpPr>
        <p:spPr>
          <a:xfrm>
            <a:off x="6939419" y="5731583"/>
            <a:ext cx="4922729" cy="646331"/>
          </a:xfrm>
          <a:prstGeom prst="rect">
            <a:avLst/>
          </a:prstGeom>
          <a:noFill/>
        </p:spPr>
        <p:txBody>
          <a:bodyPr wrap="square" rtlCol="0">
            <a:spAutoFit/>
          </a:bodyPr>
          <a:lstStyle/>
          <a:p>
            <a:r>
              <a:rPr lang="fr-CH" dirty="0"/>
              <a:t>Autoconsommation en fonction de la puissance PV et de la taille de la batterie</a:t>
            </a:r>
          </a:p>
        </p:txBody>
      </p:sp>
      <p:pic>
        <p:nvPicPr>
          <p:cNvPr id="10" name="Image 9">
            <a:extLst>
              <a:ext uri="{FF2B5EF4-FFF2-40B4-BE49-F238E27FC236}">
                <a16:creationId xmlns:a16="http://schemas.microsoft.com/office/drawing/2014/main" id="{D2F4D429-01CF-4717-873B-A80BEBAABCE1}"/>
              </a:ext>
            </a:extLst>
          </p:cNvPr>
          <p:cNvPicPr>
            <a:picLocks noChangeAspect="1"/>
          </p:cNvPicPr>
          <p:nvPr/>
        </p:nvPicPr>
        <p:blipFill>
          <a:blip r:embed="rId5"/>
          <a:stretch>
            <a:fillRect/>
          </a:stretch>
        </p:blipFill>
        <p:spPr>
          <a:xfrm>
            <a:off x="6493840" y="1916693"/>
            <a:ext cx="5249488" cy="3814890"/>
          </a:xfrm>
          <a:prstGeom prst="rect">
            <a:avLst/>
          </a:prstGeom>
        </p:spPr>
      </p:pic>
      <p:sp>
        <p:nvSpPr>
          <p:cNvPr id="11" name="Flèche : droite 10">
            <a:extLst>
              <a:ext uri="{FF2B5EF4-FFF2-40B4-BE49-F238E27FC236}">
                <a16:creationId xmlns:a16="http://schemas.microsoft.com/office/drawing/2014/main" id="{521F3A30-598D-4527-94F6-863047EE3DDE}"/>
              </a:ext>
            </a:extLst>
          </p:cNvPr>
          <p:cNvSpPr/>
          <p:nvPr/>
        </p:nvSpPr>
        <p:spPr>
          <a:xfrm rot="3910010">
            <a:off x="3071750" y="3222319"/>
            <a:ext cx="338203" cy="4133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2" name="Flèche : droite 11">
            <a:extLst>
              <a:ext uri="{FF2B5EF4-FFF2-40B4-BE49-F238E27FC236}">
                <a16:creationId xmlns:a16="http://schemas.microsoft.com/office/drawing/2014/main" id="{ED6979DA-68B5-4222-800C-EFC6507BE3BA}"/>
              </a:ext>
            </a:extLst>
          </p:cNvPr>
          <p:cNvSpPr/>
          <p:nvPr/>
        </p:nvSpPr>
        <p:spPr>
          <a:xfrm rot="3473622">
            <a:off x="3916267" y="3907759"/>
            <a:ext cx="338203" cy="4133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3" name="ZoneTexte 12">
            <a:extLst>
              <a:ext uri="{FF2B5EF4-FFF2-40B4-BE49-F238E27FC236}">
                <a16:creationId xmlns:a16="http://schemas.microsoft.com/office/drawing/2014/main" id="{49FA42E6-DE80-455C-B32A-191B808336B8}"/>
              </a:ext>
            </a:extLst>
          </p:cNvPr>
          <p:cNvSpPr txBox="1"/>
          <p:nvPr/>
        </p:nvSpPr>
        <p:spPr>
          <a:xfrm>
            <a:off x="520900" y="5636972"/>
            <a:ext cx="4922729" cy="923330"/>
          </a:xfrm>
          <a:prstGeom prst="rect">
            <a:avLst/>
          </a:prstGeom>
          <a:noFill/>
        </p:spPr>
        <p:txBody>
          <a:bodyPr wrap="square" rtlCol="0">
            <a:spAutoFit/>
          </a:bodyPr>
          <a:lstStyle/>
          <a:p>
            <a:r>
              <a:rPr lang="fr-CH" dirty="0"/>
              <a:t>L’autoconsommation est augmenté en stockant le surplus (jaune) et en le déstockant le soir (rouge)</a:t>
            </a:r>
          </a:p>
        </p:txBody>
      </p:sp>
    </p:spTree>
    <p:extLst>
      <p:ext uri="{BB962C8B-B14F-4D97-AF65-F5344CB8AC3E}">
        <p14:creationId xmlns:p14="http://schemas.microsoft.com/office/powerpoint/2010/main" val="2011441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E1D622-2326-4E06-8FDD-A3E4E80BFB3E}"/>
              </a:ext>
            </a:extLst>
          </p:cNvPr>
          <p:cNvSpPr>
            <a:spLocks noGrp="1"/>
          </p:cNvSpPr>
          <p:nvPr>
            <p:ph type="title"/>
          </p:nvPr>
        </p:nvSpPr>
        <p:spPr/>
        <p:txBody>
          <a:bodyPr/>
          <a:lstStyle/>
          <a:p>
            <a:r>
              <a:rPr lang="fr-CH" dirty="0"/>
              <a:t>Stockage</a:t>
            </a:r>
          </a:p>
        </p:txBody>
      </p:sp>
      <p:sp>
        <p:nvSpPr>
          <p:cNvPr id="3" name="Espace réservé du contenu 2">
            <a:extLst>
              <a:ext uri="{FF2B5EF4-FFF2-40B4-BE49-F238E27FC236}">
                <a16:creationId xmlns:a16="http://schemas.microsoft.com/office/drawing/2014/main" id="{5842088C-4F16-4B8D-991E-4786E2B116B0}"/>
              </a:ext>
            </a:extLst>
          </p:cNvPr>
          <p:cNvSpPr>
            <a:spLocks noGrp="1"/>
          </p:cNvSpPr>
          <p:nvPr>
            <p:ph idx="1"/>
          </p:nvPr>
        </p:nvSpPr>
        <p:spPr/>
        <p:txBody>
          <a:bodyPr>
            <a:normAutofit/>
          </a:bodyPr>
          <a:lstStyle/>
          <a:p>
            <a:pPr algn="just">
              <a:lnSpc>
                <a:spcPct val="100000"/>
              </a:lnSpc>
            </a:pPr>
            <a:r>
              <a:rPr lang="en-US" dirty="0"/>
              <a:t>Les </a:t>
            </a:r>
            <a:r>
              <a:rPr lang="en-US" dirty="0" err="1"/>
              <a:t>principaux</a:t>
            </a:r>
            <a:r>
              <a:rPr lang="en-US" dirty="0"/>
              <a:t> types de </a:t>
            </a:r>
            <a:r>
              <a:rPr lang="en-US" dirty="0" err="1"/>
              <a:t>systèmes</a:t>
            </a:r>
            <a:r>
              <a:rPr lang="en-US" dirty="0"/>
              <a:t> de stockage de batteries </a:t>
            </a:r>
            <a:r>
              <a:rPr lang="en-US" dirty="0" err="1"/>
              <a:t>d'énergie</a:t>
            </a:r>
            <a:r>
              <a:rPr lang="en-US" dirty="0"/>
              <a:t> </a:t>
            </a:r>
            <a:r>
              <a:rPr lang="en-US" dirty="0" err="1"/>
              <a:t>disponibles</a:t>
            </a:r>
            <a:r>
              <a:rPr lang="en-US" dirty="0"/>
              <a:t> sur le </a:t>
            </a:r>
            <a:r>
              <a:rPr lang="en-US" dirty="0" err="1"/>
              <a:t>marché</a:t>
            </a:r>
            <a:r>
              <a:rPr lang="en-US" dirty="0"/>
              <a:t> </a:t>
            </a:r>
            <a:r>
              <a:rPr lang="en-US" dirty="0" err="1"/>
              <a:t>sont</a:t>
            </a:r>
            <a:r>
              <a:rPr lang="en-US" dirty="0"/>
              <a:t> :</a:t>
            </a:r>
          </a:p>
          <a:p>
            <a:pPr lvl="1" algn="just">
              <a:lnSpc>
                <a:spcPct val="100000"/>
              </a:lnSpc>
            </a:pPr>
            <a:r>
              <a:rPr lang="en-US" dirty="0"/>
              <a:t>Batteries au plomb (</a:t>
            </a:r>
            <a:r>
              <a:rPr lang="en-US" dirty="0" err="1"/>
              <a:t>moins</a:t>
            </a:r>
            <a:r>
              <a:rPr lang="en-US" dirty="0"/>
              <a:t> </a:t>
            </a:r>
            <a:r>
              <a:rPr lang="en-US" dirty="0" err="1"/>
              <a:t>chères</a:t>
            </a:r>
            <a:r>
              <a:rPr lang="en-US" dirty="0"/>
              <a:t> </a:t>
            </a:r>
            <a:r>
              <a:rPr lang="en-US" dirty="0" err="1"/>
              <a:t>mais</a:t>
            </a:r>
            <a:r>
              <a:rPr lang="en-US" dirty="0"/>
              <a:t> </a:t>
            </a:r>
            <a:r>
              <a:rPr lang="en-US" dirty="0" err="1"/>
              <a:t>encombrantes</a:t>
            </a:r>
            <a:r>
              <a:rPr lang="en-US" dirty="0"/>
              <a:t>)</a:t>
            </a:r>
          </a:p>
          <a:p>
            <a:pPr lvl="1" algn="just">
              <a:lnSpc>
                <a:spcPct val="100000"/>
              </a:lnSpc>
            </a:pPr>
            <a:r>
              <a:rPr lang="en-US" dirty="0"/>
              <a:t>Piles au lithium (plus </a:t>
            </a:r>
            <a:r>
              <a:rPr lang="en-US" dirty="0" err="1"/>
              <a:t>chères</a:t>
            </a:r>
            <a:r>
              <a:rPr lang="en-US" dirty="0"/>
              <a:t> </a:t>
            </a:r>
            <a:r>
              <a:rPr lang="en-US" dirty="0" err="1"/>
              <a:t>mais</a:t>
            </a:r>
            <a:r>
              <a:rPr lang="en-US" dirty="0"/>
              <a:t> durables)</a:t>
            </a:r>
          </a:p>
          <a:p>
            <a:pPr algn="just">
              <a:lnSpc>
                <a:spcPct val="100000"/>
              </a:lnSpc>
            </a:pPr>
            <a:r>
              <a:rPr lang="en-US" dirty="0"/>
              <a:t>Le stockage </a:t>
            </a:r>
            <a:r>
              <a:rPr lang="en-US" dirty="0" err="1"/>
              <a:t>thermique</a:t>
            </a:r>
            <a:r>
              <a:rPr lang="en-US" dirty="0"/>
              <a:t> </a:t>
            </a:r>
            <a:r>
              <a:rPr lang="en-US" dirty="0" err="1"/>
              <a:t>permet</a:t>
            </a:r>
            <a:r>
              <a:rPr lang="en-US" dirty="0"/>
              <a:t> </a:t>
            </a:r>
            <a:r>
              <a:rPr lang="en-US" dirty="0" err="1"/>
              <a:t>d’atteinde</a:t>
            </a:r>
            <a:r>
              <a:rPr lang="en-US" dirty="0"/>
              <a:t> des </a:t>
            </a:r>
            <a:r>
              <a:rPr lang="en-US" dirty="0" err="1"/>
              <a:t>résultats</a:t>
            </a:r>
            <a:r>
              <a:rPr lang="en-US" dirty="0"/>
              <a:t> </a:t>
            </a:r>
            <a:r>
              <a:rPr lang="en-US" dirty="0" err="1"/>
              <a:t>similaires</a:t>
            </a:r>
            <a:endParaRPr lang="en-US" dirty="0"/>
          </a:p>
          <a:p>
            <a:pPr lvl="1" algn="just">
              <a:lnSpc>
                <a:spcPct val="100000"/>
              </a:lnSpc>
            </a:pPr>
            <a:r>
              <a:rPr lang="en-US" dirty="0"/>
              <a:t>Par </a:t>
            </a:r>
            <a:r>
              <a:rPr lang="en-US" dirty="0" err="1"/>
              <a:t>exemple</a:t>
            </a:r>
            <a:r>
              <a:rPr lang="en-US" dirty="0"/>
              <a:t> </a:t>
            </a:r>
            <a:r>
              <a:rPr lang="en-US" dirty="0" err="1"/>
              <a:t>en</a:t>
            </a:r>
            <a:r>
              <a:rPr lang="en-US" dirty="0"/>
              <a:t> </a:t>
            </a:r>
            <a:r>
              <a:rPr lang="en-US" dirty="0" err="1"/>
              <a:t>chauffant</a:t>
            </a:r>
            <a:r>
              <a:rPr lang="en-US" dirty="0"/>
              <a:t> un </a:t>
            </a:r>
            <a:r>
              <a:rPr lang="en-US" dirty="0" err="1"/>
              <a:t>ballon</a:t>
            </a:r>
            <a:r>
              <a:rPr lang="en-US" dirty="0"/>
              <a:t> </a:t>
            </a:r>
            <a:r>
              <a:rPr lang="en-US" dirty="0" err="1"/>
              <a:t>d’eau</a:t>
            </a:r>
            <a:r>
              <a:rPr lang="en-US" dirty="0"/>
              <a:t> </a:t>
            </a:r>
            <a:r>
              <a:rPr lang="en-US" dirty="0" err="1"/>
              <a:t>chaude</a:t>
            </a:r>
            <a:r>
              <a:rPr lang="en-US" dirty="0"/>
              <a:t> </a:t>
            </a:r>
            <a:r>
              <a:rPr lang="en-US" dirty="0" err="1"/>
              <a:t>lorsque</a:t>
            </a:r>
            <a:r>
              <a:rPr lang="en-US" dirty="0"/>
              <a:t> la production PV </a:t>
            </a:r>
            <a:r>
              <a:rPr lang="en-US" dirty="0" err="1"/>
              <a:t>est</a:t>
            </a:r>
            <a:r>
              <a:rPr lang="en-US" dirty="0"/>
              <a:t> au maximum </a:t>
            </a:r>
            <a:r>
              <a:rPr lang="en-US" dirty="0" err="1"/>
              <a:t>ou</a:t>
            </a:r>
            <a:r>
              <a:rPr lang="en-US" dirty="0"/>
              <a:t> </a:t>
            </a:r>
            <a:r>
              <a:rPr lang="en-US" dirty="0" err="1"/>
              <a:t>en</a:t>
            </a:r>
            <a:r>
              <a:rPr lang="en-US" dirty="0"/>
              <a:t> </a:t>
            </a:r>
            <a:r>
              <a:rPr lang="en-US" dirty="0" err="1"/>
              <a:t>refroidissant</a:t>
            </a:r>
            <a:r>
              <a:rPr lang="en-US" dirty="0"/>
              <a:t>  un </a:t>
            </a:r>
            <a:r>
              <a:rPr lang="en-US" dirty="0" err="1"/>
              <a:t>peu</a:t>
            </a:r>
            <a:r>
              <a:rPr lang="en-US" dirty="0"/>
              <a:t> plus </a:t>
            </a:r>
            <a:r>
              <a:rPr lang="en-US" dirty="0" err="1"/>
              <a:t>lors</a:t>
            </a:r>
            <a:r>
              <a:rPr lang="en-US" dirty="0"/>
              <a:t> de </a:t>
            </a:r>
            <a:r>
              <a:rPr lang="en-US" dirty="0" err="1"/>
              <a:t>ces</a:t>
            </a:r>
            <a:r>
              <a:rPr lang="en-US" dirty="0"/>
              <a:t> moments (gestion de la charge)</a:t>
            </a:r>
          </a:p>
          <a:p>
            <a:endParaRPr lang="fr-CH" dirty="0"/>
          </a:p>
        </p:txBody>
      </p:sp>
      <p:sp>
        <p:nvSpPr>
          <p:cNvPr id="4" name="Espace réservé du numéro de diapositive 3">
            <a:extLst>
              <a:ext uri="{FF2B5EF4-FFF2-40B4-BE49-F238E27FC236}">
                <a16:creationId xmlns:a16="http://schemas.microsoft.com/office/drawing/2014/main" id="{F000A29A-1943-47AB-B9E0-8E24E80A264B}"/>
              </a:ext>
            </a:extLst>
          </p:cNvPr>
          <p:cNvSpPr>
            <a:spLocks noGrp="1"/>
          </p:cNvSpPr>
          <p:nvPr>
            <p:ph type="sldNum" sz="quarter" idx="12"/>
          </p:nvPr>
        </p:nvSpPr>
        <p:spPr/>
        <p:txBody>
          <a:bodyPr/>
          <a:lstStyle/>
          <a:p>
            <a:fld id="{EA29A727-5B0F-406F-A76C-7B93759A547D}" type="slidenum">
              <a:rPr lang="fr-CH" smtClean="0"/>
              <a:t>15</a:t>
            </a:fld>
            <a:endParaRPr lang="fr-CH"/>
          </a:p>
        </p:txBody>
      </p:sp>
    </p:spTree>
    <p:extLst>
      <p:ext uri="{BB962C8B-B14F-4D97-AF65-F5344CB8AC3E}">
        <p14:creationId xmlns:p14="http://schemas.microsoft.com/office/powerpoint/2010/main" val="3507555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que 5">
            <a:extLst>
              <a:ext uri="{FF2B5EF4-FFF2-40B4-BE49-F238E27FC236}">
                <a16:creationId xmlns:a16="http://schemas.microsoft.com/office/drawing/2014/main" id="{BBA5D334-9266-41DC-849C-CD9D13B584E4}"/>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4635" b="10550"/>
          <a:stretch/>
        </p:blipFill>
        <p:spPr>
          <a:xfrm>
            <a:off x="309093" y="3615925"/>
            <a:ext cx="6288194" cy="2768958"/>
          </a:xfrm>
          <a:prstGeom prst="rect">
            <a:avLst/>
          </a:prstGeom>
        </p:spPr>
      </p:pic>
      <p:sp>
        <p:nvSpPr>
          <p:cNvPr id="2" name="Titel 1"/>
          <p:cNvSpPr>
            <a:spLocks noGrp="1"/>
          </p:cNvSpPr>
          <p:nvPr>
            <p:ph type="title"/>
          </p:nvPr>
        </p:nvSpPr>
        <p:spPr/>
        <p:txBody>
          <a:bodyPr/>
          <a:lstStyle/>
          <a:p>
            <a:r>
              <a:rPr lang="en-GB" dirty="0"/>
              <a:t>Composition d’un </a:t>
            </a:r>
            <a:r>
              <a:rPr lang="en-GB" dirty="0" err="1"/>
              <a:t>système</a:t>
            </a:r>
            <a:r>
              <a:rPr lang="en-GB" dirty="0"/>
              <a:t> PV</a:t>
            </a:r>
          </a:p>
        </p:txBody>
      </p:sp>
      <p:sp>
        <p:nvSpPr>
          <p:cNvPr id="3" name="Inhaltsplatzhalter 2"/>
          <p:cNvSpPr>
            <a:spLocks noGrp="1"/>
          </p:cNvSpPr>
          <p:nvPr>
            <p:ph idx="1"/>
          </p:nvPr>
        </p:nvSpPr>
        <p:spPr>
          <a:xfrm>
            <a:off x="309093" y="964169"/>
            <a:ext cx="11133607" cy="5258746"/>
          </a:xfrm>
        </p:spPr>
        <p:txBody>
          <a:bodyPr>
            <a:normAutofit/>
          </a:bodyPr>
          <a:lstStyle/>
          <a:p>
            <a:pPr lvl="1">
              <a:lnSpc>
                <a:spcPct val="100000"/>
              </a:lnSpc>
            </a:pPr>
            <a:r>
              <a:rPr lang="en-US" dirty="0" err="1"/>
              <a:t>Panneaux</a:t>
            </a:r>
            <a:r>
              <a:rPr lang="en-US" dirty="0"/>
              <a:t> photovoltaïque (modules) : capter l'énergie solaire et la transformer en électricité</a:t>
            </a:r>
          </a:p>
          <a:p>
            <a:pPr lvl="1">
              <a:lnSpc>
                <a:spcPct val="100000"/>
              </a:lnSpc>
            </a:pPr>
            <a:r>
              <a:rPr lang="en-US" dirty="0" err="1"/>
              <a:t>Onduleur</a:t>
            </a:r>
            <a:r>
              <a:rPr lang="en-US" dirty="0"/>
              <a:t> : conversion du courant </a:t>
            </a:r>
            <a:r>
              <a:rPr lang="en-US" dirty="0" err="1"/>
              <a:t>continu</a:t>
            </a:r>
            <a:r>
              <a:rPr lang="en-US" dirty="0"/>
              <a:t> </a:t>
            </a:r>
            <a:r>
              <a:rPr lang="en-US" dirty="0" err="1"/>
              <a:t>en</a:t>
            </a:r>
            <a:r>
              <a:rPr lang="en-US" dirty="0"/>
              <a:t> courant </a:t>
            </a:r>
            <a:r>
              <a:rPr lang="en-US" dirty="0" err="1"/>
              <a:t>alternatif</a:t>
            </a:r>
            <a:r>
              <a:rPr lang="en-US" dirty="0"/>
              <a:t> (DC/AC) </a:t>
            </a:r>
          </a:p>
          <a:p>
            <a:pPr lvl="1">
              <a:lnSpc>
                <a:spcPct val="100000"/>
              </a:lnSpc>
            </a:pPr>
            <a:r>
              <a:rPr lang="en-US" dirty="0" err="1"/>
              <a:t>En</a:t>
            </a:r>
            <a:r>
              <a:rPr lang="en-US" dirty="0"/>
              <a:t> option: </a:t>
            </a:r>
            <a:r>
              <a:rPr lang="en-GB" dirty="0" err="1"/>
              <a:t>système</a:t>
            </a:r>
            <a:r>
              <a:rPr lang="en-GB" dirty="0"/>
              <a:t> de stockage d'énergie (batteries) avec </a:t>
            </a:r>
            <a:r>
              <a:rPr lang="en-GB" dirty="0" err="1"/>
              <a:t>convertisseur</a:t>
            </a:r>
            <a:r>
              <a:rPr lang="en-GB" dirty="0"/>
              <a:t> DC/DC par </a:t>
            </a:r>
            <a:r>
              <a:rPr lang="en-GB" dirty="0" err="1"/>
              <a:t>exemple</a:t>
            </a:r>
            <a:r>
              <a:rPr lang="en-GB" dirty="0"/>
              <a:t>. </a:t>
            </a:r>
          </a:p>
          <a:p>
            <a:pPr lvl="1">
              <a:lnSpc>
                <a:spcPct val="100000"/>
              </a:lnSpc>
            </a:pPr>
            <a:r>
              <a:rPr lang="en-GB" dirty="0" err="1"/>
              <a:t>Transformateur</a:t>
            </a:r>
            <a:r>
              <a:rPr lang="en-GB" dirty="0"/>
              <a:t> LV/MV - </a:t>
            </a:r>
            <a:r>
              <a:rPr lang="en-GB" dirty="0" err="1"/>
              <a:t>en</a:t>
            </a:r>
            <a:r>
              <a:rPr lang="en-GB" dirty="0"/>
              <a:t> option</a:t>
            </a:r>
          </a:p>
        </p:txBody>
      </p:sp>
      <p:sp>
        <p:nvSpPr>
          <p:cNvPr id="4" name="Foliennummernplatzhalter 3"/>
          <p:cNvSpPr>
            <a:spLocks noGrp="1"/>
          </p:cNvSpPr>
          <p:nvPr>
            <p:ph type="sldNum" sz="quarter" idx="12"/>
          </p:nvPr>
        </p:nvSpPr>
        <p:spPr/>
        <p:txBody>
          <a:bodyPr/>
          <a:lstStyle/>
          <a:p>
            <a:fld id="{EA29A727-5B0F-406F-A76C-7B93759A547D}" type="slidenum">
              <a:rPr lang="fr-CH" smtClean="0"/>
              <a:t>16</a:t>
            </a:fld>
            <a:endParaRPr lang="fr-CH"/>
          </a:p>
        </p:txBody>
      </p:sp>
      <p:sp>
        <p:nvSpPr>
          <p:cNvPr id="7" name="Textfeld 5">
            <a:extLst>
              <a:ext uri="{FF2B5EF4-FFF2-40B4-BE49-F238E27FC236}">
                <a16:creationId xmlns:a16="http://schemas.microsoft.com/office/drawing/2014/main" id="{68152103-DA47-4780-A953-2EABF351D512}"/>
              </a:ext>
            </a:extLst>
          </p:cNvPr>
          <p:cNvSpPr txBox="1"/>
          <p:nvPr/>
        </p:nvSpPr>
        <p:spPr>
          <a:xfrm>
            <a:off x="8410061" y="6015551"/>
            <a:ext cx="2185214" cy="369332"/>
          </a:xfrm>
          <a:prstGeom prst="rect">
            <a:avLst/>
          </a:prstGeom>
          <a:noFill/>
        </p:spPr>
        <p:txBody>
          <a:bodyPr wrap="none" rtlCol="0">
            <a:spAutoFit/>
          </a:bodyPr>
          <a:lstStyle/>
          <a:p>
            <a:r>
              <a:rPr lang="de-AT" dirty="0"/>
              <a:t>Source : proinso.net</a:t>
            </a:r>
            <a:endParaRPr lang="en-GB" dirty="0"/>
          </a:p>
        </p:txBody>
      </p:sp>
      <p:pic>
        <p:nvPicPr>
          <p:cNvPr id="8" name="Picture 4" descr="Risultati immagini per pv system industrial">
            <a:extLst>
              <a:ext uri="{FF2B5EF4-FFF2-40B4-BE49-F238E27FC236}">
                <a16:creationId xmlns:a16="http://schemas.microsoft.com/office/drawing/2014/main" id="{E8DB5922-A226-4C1C-97D5-7BF8A4FBCF9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88918" y="3495551"/>
            <a:ext cx="4427500" cy="25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83677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Solaire </a:t>
            </a:r>
            <a:r>
              <a:rPr lang="en-GB" dirty="0" err="1"/>
              <a:t>Thermique</a:t>
            </a:r>
            <a:endParaRPr lang="en-GB" dirty="0"/>
          </a:p>
        </p:txBody>
      </p:sp>
      <p:sp>
        <p:nvSpPr>
          <p:cNvPr id="3" name="Inhaltsplatzhalter 2"/>
          <p:cNvSpPr>
            <a:spLocks noGrp="1"/>
          </p:cNvSpPr>
          <p:nvPr>
            <p:ph idx="1"/>
          </p:nvPr>
        </p:nvSpPr>
        <p:spPr>
          <a:xfrm>
            <a:off x="838200" y="1045027"/>
            <a:ext cx="6361090" cy="5225143"/>
          </a:xfrm>
        </p:spPr>
        <p:txBody>
          <a:bodyPr>
            <a:normAutofit/>
          </a:bodyPr>
          <a:lstStyle/>
          <a:p>
            <a:pPr algn="just">
              <a:lnSpc>
                <a:spcPct val="110000"/>
              </a:lnSpc>
            </a:pPr>
            <a:r>
              <a:rPr lang="en-US" dirty="0"/>
              <a:t>Une installation solaire </a:t>
            </a:r>
            <a:r>
              <a:rPr lang="en-US" dirty="0" err="1"/>
              <a:t>thermique</a:t>
            </a:r>
            <a:r>
              <a:rPr lang="en-US" dirty="0"/>
              <a:t> </a:t>
            </a:r>
            <a:r>
              <a:rPr lang="en-US" dirty="0" err="1"/>
              <a:t>transforme</a:t>
            </a:r>
            <a:r>
              <a:rPr lang="en-US" dirty="0"/>
              <a:t> la lumière solaire </a:t>
            </a:r>
            <a:r>
              <a:rPr lang="en-US" dirty="0" err="1"/>
              <a:t>directement</a:t>
            </a:r>
            <a:r>
              <a:rPr lang="en-US" dirty="0"/>
              <a:t> </a:t>
            </a:r>
            <a:r>
              <a:rPr lang="en-US" dirty="0" err="1"/>
              <a:t>en</a:t>
            </a:r>
            <a:r>
              <a:rPr lang="en-US" dirty="0"/>
              <a:t> </a:t>
            </a:r>
            <a:r>
              <a:rPr lang="en-US" dirty="0" err="1"/>
              <a:t>chaleur</a:t>
            </a:r>
            <a:r>
              <a:rPr lang="en-US" dirty="0"/>
              <a:t> pour chauffer un </a:t>
            </a:r>
            <a:r>
              <a:rPr lang="en-US" dirty="0" err="1"/>
              <a:t>fluide</a:t>
            </a:r>
            <a:endParaRPr lang="en-US" dirty="0"/>
          </a:p>
          <a:p>
            <a:pPr algn="just">
              <a:lnSpc>
                <a:spcPct val="110000"/>
              </a:lnSpc>
            </a:pPr>
            <a:r>
              <a:rPr lang="en-US" dirty="0"/>
              <a:t>Dans le secteur industriel, l'énergie solaire </a:t>
            </a:r>
            <a:r>
              <a:rPr lang="en-US" dirty="0" err="1"/>
              <a:t>thermique</a:t>
            </a:r>
            <a:r>
              <a:rPr lang="en-US" dirty="0"/>
              <a:t> </a:t>
            </a:r>
            <a:r>
              <a:rPr lang="en-US" dirty="0" err="1"/>
              <a:t>est</a:t>
            </a:r>
            <a:r>
              <a:rPr lang="en-US" dirty="0"/>
              <a:t> principalement utilisée pour le </a:t>
            </a:r>
            <a:r>
              <a:rPr lang="en-US" dirty="0" err="1"/>
              <a:t>séchage</a:t>
            </a:r>
            <a:r>
              <a:rPr lang="en-US" dirty="0"/>
              <a:t> de </a:t>
            </a:r>
            <a:r>
              <a:rPr lang="en-US" dirty="0" err="1"/>
              <a:t>procédés</a:t>
            </a:r>
            <a:r>
              <a:rPr lang="en-US" dirty="0"/>
              <a:t> dans le </a:t>
            </a:r>
            <a:r>
              <a:rPr lang="en-US" dirty="0" err="1"/>
              <a:t>secteur</a:t>
            </a:r>
            <a:r>
              <a:rPr lang="en-US" dirty="0"/>
              <a:t> </a:t>
            </a:r>
            <a:r>
              <a:rPr lang="en-US" dirty="0" err="1"/>
              <a:t>agro-alimentaire</a:t>
            </a:r>
            <a:r>
              <a:rPr lang="en-US" dirty="0"/>
              <a:t>, le lavage et le </a:t>
            </a:r>
            <a:r>
              <a:rPr lang="en-US" dirty="0" err="1"/>
              <a:t>réchauffage</a:t>
            </a:r>
            <a:r>
              <a:rPr lang="en-US" dirty="0"/>
              <a:t> dans </a:t>
            </a:r>
            <a:r>
              <a:rPr lang="en-US" dirty="0" err="1"/>
              <a:t>l’industrie</a:t>
            </a:r>
            <a:r>
              <a:rPr lang="en-US" dirty="0"/>
              <a:t> </a:t>
            </a:r>
            <a:r>
              <a:rPr lang="en-US" dirty="0" err="1"/>
              <a:t>laitière</a:t>
            </a:r>
            <a:endParaRPr lang="en-US" dirty="0"/>
          </a:p>
        </p:txBody>
      </p:sp>
      <p:sp>
        <p:nvSpPr>
          <p:cNvPr id="4" name="Foliennummernplatzhalter 3"/>
          <p:cNvSpPr>
            <a:spLocks noGrp="1"/>
          </p:cNvSpPr>
          <p:nvPr>
            <p:ph type="sldNum" sz="quarter" idx="12"/>
          </p:nvPr>
        </p:nvSpPr>
        <p:spPr/>
        <p:txBody>
          <a:bodyPr/>
          <a:lstStyle/>
          <a:p>
            <a:fld id="{EA29A727-5B0F-406F-A76C-7B93759A547D}" type="slidenum">
              <a:rPr lang="fr-CH" smtClean="0"/>
              <a:t>17</a:t>
            </a:fld>
            <a:endParaRPr lang="fr-CH"/>
          </a:p>
        </p:txBody>
      </p:sp>
      <p:sp>
        <p:nvSpPr>
          <p:cNvPr id="7" name="Textfeld 5">
            <a:extLst>
              <a:ext uri="{FF2B5EF4-FFF2-40B4-BE49-F238E27FC236}">
                <a16:creationId xmlns:a16="http://schemas.microsoft.com/office/drawing/2014/main" id="{91659E00-C2D2-4D41-AF60-38D935E7C03C}"/>
              </a:ext>
            </a:extLst>
          </p:cNvPr>
          <p:cNvSpPr txBox="1"/>
          <p:nvPr/>
        </p:nvSpPr>
        <p:spPr>
          <a:xfrm>
            <a:off x="8371425" y="4204818"/>
            <a:ext cx="2364750" cy="369332"/>
          </a:xfrm>
          <a:prstGeom prst="rect">
            <a:avLst/>
          </a:prstGeom>
          <a:noFill/>
        </p:spPr>
        <p:txBody>
          <a:bodyPr wrap="none" rtlCol="0">
            <a:spAutoFit/>
          </a:bodyPr>
          <a:lstStyle/>
          <a:p>
            <a:r>
              <a:rPr lang="de-AT" dirty="0"/>
              <a:t>Source : rackam.com</a:t>
            </a:r>
            <a:endParaRPr lang="en-GB" dirty="0"/>
          </a:p>
        </p:txBody>
      </p:sp>
      <p:pic>
        <p:nvPicPr>
          <p:cNvPr id="6146" name="Picture 2" descr="CanmetEnergy SIPH">
            <a:extLst>
              <a:ext uri="{FF2B5EF4-FFF2-40B4-BE49-F238E27FC236}">
                <a16:creationId xmlns:a16="http://schemas.microsoft.com/office/drawing/2014/main" id="{4DCAF47B-43EF-49FD-A434-F42B53A83A3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4032" y="1288937"/>
            <a:ext cx="4320000" cy="28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7596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err="1"/>
              <a:t>Intégration</a:t>
            </a:r>
            <a:r>
              <a:rPr lang="en-GB" dirty="0"/>
              <a:t> dans les </a:t>
            </a:r>
            <a:r>
              <a:rPr lang="en-GB" dirty="0" err="1"/>
              <a:t>procédés</a:t>
            </a:r>
            <a:r>
              <a:rPr lang="en-GB" dirty="0"/>
              <a:t> </a:t>
            </a:r>
            <a:r>
              <a:rPr lang="en-GB" dirty="0" err="1"/>
              <a:t>industriels</a:t>
            </a:r>
            <a:r>
              <a:rPr lang="en-GB" dirty="0"/>
              <a:t> </a:t>
            </a:r>
          </a:p>
        </p:txBody>
      </p:sp>
      <p:sp>
        <p:nvSpPr>
          <p:cNvPr id="3" name="Inhaltsplatzhalter 2"/>
          <p:cNvSpPr>
            <a:spLocks noGrp="1"/>
          </p:cNvSpPr>
          <p:nvPr>
            <p:ph idx="1"/>
          </p:nvPr>
        </p:nvSpPr>
        <p:spPr>
          <a:xfrm>
            <a:off x="838199" y="1155702"/>
            <a:ext cx="10250715" cy="5258746"/>
          </a:xfrm>
        </p:spPr>
        <p:txBody>
          <a:bodyPr>
            <a:normAutofit/>
          </a:bodyPr>
          <a:lstStyle/>
          <a:p>
            <a:pPr algn="just">
              <a:lnSpc>
                <a:spcPct val="110000"/>
              </a:lnSpc>
            </a:pPr>
            <a:r>
              <a:rPr lang="en-US" dirty="0" err="1"/>
              <a:t>Chauffage</a:t>
            </a:r>
            <a:r>
              <a:rPr lang="en-US" dirty="0"/>
              <a:t> direct d'un fluide en circulation (par ex. eau d'alimentation, retour des circuits fermés, préchauffage de l'air)</a:t>
            </a:r>
          </a:p>
          <a:p>
            <a:pPr algn="just">
              <a:lnSpc>
                <a:spcPct val="110000"/>
              </a:lnSpc>
            </a:pPr>
            <a:r>
              <a:rPr lang="en-US" dirty="0"/>
              <a:t>Pour le </a:t>
            </a:r>
            <a:r>
              <a:rPr lang="en-US" dirty="0" err="1"/>
              <a:t>chauffage</a:t>
            </a:r>
            <a:r>
              <a:rPr lang="en-US" dirty="0"/>
              <a:t> dans les procédés à basse température</a:t>
            </a:r>
          </a:p>
          <a:p>
            <a:pPr algn="just">
              <a:lnSpc>
                <a:spcPct val="110000"/>
              </a:lnSpc>
            </a:pPr>
            <a:r>
              <a:rPr lang="en-US" dirty="0"/>
              <a:t>Comme source supplémentaire pour le préchauffage de l'eau d'alimentation des chaudières à vapeur</a:t>
            </a:r>
          </a:p>
          <a:p>
            <a:pPr algn="just">
              <a:lnSpc>
                <a:spcPct val="110000"/>
              </a:lnSpc>
            </a:pPr>
            <a:r>
              <a:rPr lang="en-US" dirty="0"/>
              <a:t>Intégration directe du chauffage solaire dans les chaudières à vapeur industrielles à combustible fossile</a:t>
            </a:r>
          </a:p>
        </p:txBody>
      </p:sp>
      <p:sp>
        <p:nvSpPr>
          <p:cNvPr id="4" name="Foliennummernplatzhalter 3"/>
          <p:cNvSpPr>
            <a:spLocks noGrp="1"/>
          </p:cNvSpPr>
          <p:nvPr>
            <p:ph type="sldNum" sz="quarter" idx="12"/>
          </p:nvPr>
        </p:nvSpPr>
        <p:spPr/>
        <p:txBody>
          <a:bodyPr/>
          <a:lstStyle/>
          <a:p>
            <a:fld id="{EA29A727-5B0F-406F-A76C-7B93759A547D}" type="slidenum">
              <a:rPr lang="fr-CH" smtClean="0"/>
              <a:t>18</a:t>
            </a:fld>
            <a:endParaRPr lang="fr-CH"/>
          </a:p>
        </p:txBody>
      </p:sp>
    </p:spTree>
    <p:extLst>
      <p:ext uri="{BB962C8B-B14F-4D97-AF65-F5344CB8AC3E}">
        <p14:creationId xmlns:p14="http://schemas.microsoft.com/office/powerpoint/2010/main" val="20392488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Aperçu de la technologie</a:t>
            </a:r>
          </a:p>
        </p:txBody>
      </p:sp>
      <p:sp>
        <p:nvSpPr>
          <p:cNvPr id="3" name="Inhaltsplatzhalter 2"/>
          <p:cNvSpPr>
            <a:spLocks noGrp="1"/>
          </p:cNvSpPr>
          <p:nvPr>
            <p:ph idx="1"/>
          </p:nvPr>
        </p:nvSpPr>
        <p:spPr>
          <a:xfrm>
            <a:off x="838200" y="1155702"/>
            <a:ext cx="10515600" cy="5258746"/>
          </a:xfrm>
        </p:spPr>
        <p:txBody>
          <a:bodyPr/>
          <a:lstStyle/>
          <a:p>
            <a:pPr algn="just">
              <a:lnSpc>
                <a:spcPct val="100000"/>
              </a:lnSpc>
            </a:pPr>
            <a:r>
              <a:rPr lang="en-US" dirty="0"/>
              <a:t>Le système solaire thermique se compose généralement de divers composants :</a:t>
            </a:r>
          </a:p>
          <a:p>
            <a:pPr lvl="1" algn="just">
              <a:lnSpc>
                <a:spcPct val="100000"/>
              </a:lnSpc>
            </a:pPr>
            <a:r>
              <a:rPr lang="en-US" dirty="0"/>
              <a:t>Capteurs solaires thermiques</a:t>
            </a:r>
          </a:p>
          <a:p>
            <a:pPr lvl="1" algn="just">
              <a:lnSpc>
                <a:spcPct val="100000"/>
              </a:lnSpc>
            </a:pPr>
            <a:r>
              <a:rPr lang="en-US" dirty="0"/>
              <a:t>Réservoir de stockage</a:t>
            </a:r>
          </a:p>
          <a:p>
            <a:pPr lvl="1" algn="just">
              <a:lnSpc>
                <a:spcPct val="100000"/>
              </a:lnSpc>
            </a:pPr>
            <a:r>
              <a:rPr lang="en-US" dirty="0"/>
              <a:t>Pompe</a:t>
            </a:r>
          </a:p>
          <a:p>
            <a:pPr lvl="1" algn="just">
              <a:lnSpc>
                <a:spcPct val="100000"/>
              </a:lnSpc>
            </a:pPr>
            <a:r>
              <a:rPr lang="en-US" dirty="0"/>
              <a:t>Vases d'expansion</a:t>
            </a:r>
          </a:p>
        </p:txBody>
      </p:sp>
      <p:sp>
        <p:nvSpPr>
          <p:cNvPr id="4" name="Foliennummernplatzhalter 3"/>
          <p:cNvSpPr>
            <a:spLocks noGrp="1"/>
          </p:cNvSpPr>
          <p:nvPr>
            <p:ph type="sldNum" sz="quarter" idx="12"/>
          </p:nvPr>
        </p:nvSpPr>
        <p:spPr/>
        <p:txBody>
          <a:bodyPr/>
          <a:lstStyle/>
          <a:p>
            <a:fld id="{EA29A727-5B0F-406F-A76C-7B93759A547D}" type="slidenum">
              <a:rPr lang="fr-CH" smtClean="0"/>
              <a:t>19</a:t>
            </a:fld>
            <a:endParaRPr lang="fr-CH"/>
          </a:p>
        </p:txBody>
      </p:sp>
      <p:grpSp>
        <p:nvGrpSpPr>
          <p:cNvPr id="25" name="Gruppo 24">
            <a:extLst>
              <a:ext uri="{FF2B5EF4-FFF2-40B4-BE49-F238E27FC236}">
                <a16:creationId xmlns:a16="http://schemas.microsoft.com/office/drawing/2014/main" id="{E0BCA6B8-1EFA-4A19-9794-3EC93C4E43B1}"/>
              </a:ext>
            </a:extLst>
          </p:cNvPr>
          <p:cNvGrpSpPr/>
          <p:nvPr/>
        </p:nvGrpSpPr>
        <p:grpSpPr>
          <a:xfrm>
            <a:off x="5728608" y="1996120"/>
            <a:ext cx="5259705" cy="4195445"/>
            <a:chOff x="6672037" y="2126749"/>
            <a:chExt cx="5259705" cy="4195445"/>
          </a:xfrm>
        </p:grpSpPr>
        <p:pic>
          <p:nvPicPr>
            <p:cNvPr id="14" name="Immagine 13" descr="G:\CLEAN_TECH\Commesse\RIPI011722_IMPAWATT\Documenti di lavoro\WP2\Renewables\FV\Immagini senza testo\FV_imm1.jpg">
              <a:extLst>
                <a:ext uri="{FF2B5EF4-FFF2-40B4-BE49-F238E27FC236}">
                  <a16:creationId xmlns:a16="http://schemas.microsoft.com/office/drawing/2014/main" id="{62D9E32E-B06C-41C2-AAA0-D2A7C7057CBB}"/>
                </a:ext>
              </a:extLst>
            </p:cNvPr>
            <p:cNvPicPr/>
            <p:nvPr/>
          </p:nvPicPr>
          <p:blipFill>
            <a:blip r:embed="rId3">
              <a:extLst>
                <a:ext uri="{28A0092B-C50C-407E-A947-70E740481C1C}">
                  <a14:useLocalDpi xmlns:a14="http://schemas.microsoft.com/office/drawing/2010/main" val="0"/>
                </a:ext>
              </a:extLst>
            </a:blip>
            <a:srcRect r="-397" b="21506"/>
            <a:stretch>
              <a:fillRect/>
            </a:stretch>
          </p:blipFill>
          <p:spPr bwMode="auto">
            <a:xfrm>
              <a:off x="6762478" y="2144168"/>
              <a:ext cx="4850130" cy="4166235"/>
            </a:xfrm>
            <a:prstGeom prst="rect">
              <a:avLst/>
            </a:prstGeom>
            <a:noFill/>
            <a:ln>
              <a:noFill/>
            </a:ln>
          </p:spPr>
        </p:pic>
        <p:grpSp>
          <p:nvGrpSpPr>
            <p:cNvPr id="16" name="Gruppo 15">
              <a:extLst>
                <a:ext uri="{FF2B5EF4-FFF2-40B4-BE49-F238E27FC236}">
                  <a16:creationId xmlns:a16="http://schemas.microsoft.com/office/drawing/2014/main" id="{614DC8B8-C71F-4812-A37A-81ABAD458FF9}"/>
                </a:ext>
              </a:extLst>
            </p:cNvPr>
            <p:cNvGrpSpPr>
              <a:grpSpLocks/>
            </p:cNvGrpSpPr>
            <p:nvPr/>
          </p:nvGrpSpPr>
          <p:grpSpPr bwMode="auto">
            <a:xfrm>
              <a:off x="6672037" y="2126749"/>
              <a:ext cx="5259705" cy="4195445"/>
              <a:chOff x="960" y="1716"/>
              <a:chExt cx="8283" cy="6607"/>
            </a:xfrm>
          </p:grpSpPr>
          <p:sp>
            <p:nvSpPr>
              <p:cNvPr id="17" name="Casella di testo 9">
                <a:extLst>
                  <a:ext uri="{FF2B5EF4-FFF2-40B4-BE49-F238E27FC236}">
                    <a16:creationId xmlns:a16="http://schemas.microsoft.com/office/drawing/2014/main" id="{92B04D53-F11F-45B9-AA2C-BC3B7718F6DD}"/>
                  </a:ext>
                </a:extLst>
              </p:cNvPr>
              <p:cNvSpPr txBox="1">
                <a:spLocks/>
              </p:cNvSpPr>
              <p:nvPr/>
            </p:nvSpPr>
            <p:spPr bwMode="auto">
              <a:xfrm>
                <a:off x="3424" y="2286"/>
                <a:ext cx="2065"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rot="0" vert="horz" wrap="square" lIns="91440" tIns="45720" rIns="91440" bIns="45720" anchor="t" anchorCtr="0" upright="1">
                <a:noAutofit/>
              </a:bodyPr>
              <a:lstStyle/>
              <a:p>
                <a:pPr algn="ctr">
                  <a:lnSpc>
                    <a:spcPct val="115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PANNEAU SOLAIRE</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Casella di testo 51">
                <a:extLst>
                  <a:ext uri="{FF2B5EF4-FFF2-40B4-BE49-F238E27FC236}">
                    <a16:creationId xmlns:a16="http://schemas.microsoft.com/office/drawing/2014/main" id="{575BFDD7-95D4-4C7E-8B2B-A7DA0386511E}"/>
                  </a:ext>
                </a:extLst>
              </p:cNvPr>
              <p:cNvSpPr txBox="1">
                <a:spLocks/>
              </p:cNvSpPr>
              <p:nvPr/>
            </p:nvSpPr>
            <p:spPr bwMode="auto">
              <a:xfrm>
                <a:off x="7608" y="3162"/>
                <a:ext cx="1635" cy="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EAU CHAUDE AUX ROBINETS</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Casella di testo 12">
                <a:extLst>
                  <a:ext uri="{FF2B5EF4-FFF2-40B4-BE49-F238E27FC236}">
                    <a16:creationId xmlns:a16="http://schemas.microsoft.com/office/drawing/2014/main" id="{A3DAC14F-2188-4E36-9583-94B6EFAFF78E}"/>
                  </a:ext>
                </a:extLst>
              </p:cNvPr>
              <p:cNvSpPr txBox="1">
                <a:spLocks/>
              </p:cNvSpPr>
              <p:nvPr/>
            </p:nvSpPr>
            <p:spPr bwMode="auto">
              <a:xfrm>
                <a:off x="6830" y="5692"/>
                <a:ext cx="1481" cy="408"/>
              </a:xfrm>
              <a:prstGeom prst="rect">
                <a:avLst/>
              </a:prstGeom>
              <a:solidFill>
                <a:srgbClr val="FFFFFF"/>
              </a:solidFill>
              <a:ln>
                <a:noFill/>
              </a:ln>
              <a:extLst>
                <a:ext uri="{91240B29-F687-4F45-9708-019B960494DF}">
                  <a14:hiddenLine xmlns:a14="http://schemas.microsoft.com/office/drawing/2010/main" w="6350">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CHAUFFE-FAUGE</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Casella di testo 52">
                <a:extLst>
                  <a:ext uri="{FF2B5EF4-FFF2-40B4-BE49-F238E27FC236}">
                    <a16:creationId xmlns:a16="http://schemas.microsoft.com/office/drawing/2014/main" id="{A812A6AD-79CE-49BE-AB08-982D5F3D9FF8}"/>
                  </a:ext>
                </a:extLst>
              </p:cNvPr>
              <p:cNvSpPr txBox="1">
                <a:spLocks/>
              </p:cNvSpPr>
              <p:nvPr/>
            </p:nvSpPr>
            <p:spPr bwMode="auto">
              <a:xfrm>
                <a:off x="7243" y="7086"/>
                <a:ext cx="1802" cy="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1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ALIMENTATION EN EAU FROIDE</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Casella di testo 53">
                <a:extLst>
                  <a:ext uri="{FF2B5EF4-FFF2-40B4-BE49-F238E27FC236}">
                    <a16:creationId xmlns:a16="http://schemas.microsoft.com/office/drawing/2014/main" id="{A54E1FDA-057D-4C6C-B671-DE0BDD188B0D}"/>
                  </a:ext>
                </a:extLst>
              </p:cNvPr>
              <p:cNvSpPr txBox="1">
                <a:spLocks/>
              </p:cNvSpPr>
              <p:nvPr/>
            </p:nvSpPr>
            <p:spPr bwMode="auto">
              <a:xfrm>
                <a:off x="4950" y="7551"/>
                <a:ext cx="1411" cy="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BALLON D'EAU CHAUDE</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Casella di testo 50">
                <a:extLst>
                  <a:ext uri="{FF2B5EF4-FFF2-40B4-BE49-F238E27FC236}">
                    <a16:creationId xmlns:a16="http://schemas.microsoft.com/office/drawing/2014/main" id="{111AD55C-D617-4A1D-A8AF-2A055E00BC58}"/>
                  </a:ext>
                </a:extLst>
              </p:cNvPr>
              <p:cNvSpPr txBox="1">
                <a:spLocks/>
              </p:cNvSpPr>
              <p:nvPr/>
            </p:nvSpPr>
            <p:spPr bwMode="auto">
              <a:xfrm>
                <a:off x="960" y="1716"/>
                <a:ext cx="184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rot="0" vert="horz" wrap="square" lIns="91440" tIns="45720" rIns="91440" bIns="45720" anchor="t" anchorCtr="0" upright="1">
                <a:noAutofit/>
              </a:bodyPr>
              <a:lstStyle/>
              <a:p>
                <a:pPr algn="ctr">
                  <a:lnSpc>
                    <a:spcPct val="115000"/>
                  </a:lnSpc>
                  <a:spcAft>
                    <a:spcPts val="1000"/>
                  </a:spcAft>
                </a:pPr>
                <a:r>
                  <a:rPr lang="en-GB" sz="1100" b="1" dirty="0">
                    <a:latin typeface="Calibri" panose="020F0502020204030204" pitchFamily="34" charset="0"/>
                    <a:ea typeface="Calibri" panose="020F0502020204030204" pitchFamily="34" charset="0"/>
                    <a:cs typeface="Times New Roman" panose="02020603050405020304" pitchFamily="18" charset="0"/>
                  </a:rPr>
                  <a:t>RAYONNEMENT SOLAIRE</a:t>
                </a:r>
                <a:endParaRPr lang="it-IT"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Casella di testo 25">
                <a:extLst>
                  <a:ext uri="{FF2B5EF4-FFF2-40B4-BE49-F238E27FC236}">
                    <a16:creationId xmlns:a16="http://schemas.microsoft.com/office/drawing/2014/main" id="{3C5D6DF1-DB31-4161-801E-17C1D1BA23CB}"/>
                  </a:ext>
                </a:extLst>
              </p:cNvPr>
              <p:cNvSpPr txBox="1">
                <a:spLocks/>
              </p:cNvSpPr>
              <p:nvPr/>
            </p:nvSpPr>
            <p:spPr bwMode="auto">
              <a:xfrm>
                <a:off x="2974" y="7704"/>
                <a:ext cx="1076" cy="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POMPE</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Casella di testo 22">
                <a:extLst>
                  <a:ext uri="{FF2B5EF4-FFF2-40B4-BE49-F238E27FC236}">
                    <a16:creationId xmlns:a16="http://schemas.microsoft.com/office/drawing/2014/main" id="{4C4219F0-C50F-4165-A054-75DE78BC27C2}"/>
                  </a:ext>
                </a:extLst>
              </p:cNvPr>
              <p:cNvSpPr txBox="1">
                <a:spLocks/>
              </p:cNvSpPr>
              <p:nvPr/>
            </p:nvSpPr>
            <p:spPr bwMode="auto">
              <a:xfrm>
                <a:off x="4872" y="4821"/>
                <a:ext cx="1412" cy="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rot="0" vert="horz" wrap="square" lIns="91440" tIns="45720" rIns="91440" bIns="45720" anchor="t" anchorCtr="0" upright="1">
                <a:noAutofit/>
              </a:bodyPr>
              <a:lstStyle/>
              <a:p>
                <a:pPr algn="ctr">
                  <a:lnSpc>
                    <a:spcPct val="115000"/>
                  </a:lnSpc>
                  <a:spcAft>
                    <a:spcPts val="10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SERPENTINS DE CHAUFFAGE</a:t>
                </a:r>
                <a:endParaRPr lang="it-IT"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p:spTree>
    <p:extLst>
      <p:ext uri="{BB962C8B-B14F-4D97-AF65-F5344CB8AC3E}">
        <p14:creationId xmlns:p14="http://schemas.microsoft.com/office/powerpoint/2010/main" val="974877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Type de </a:t>
            </a:r>
            <a:r>
              <a:rPr lang="en-GB" dirty="0" err="1"/>
              <a:t>technologie</a:t>
            </a:r>
            <a:r>
              <a:rPr lang="en-GB" dirty="0"/>
              <a:t> </a:t>
            </a:r>
            <a:r>
              <a:rPr lang="en-GB" dirty="0" err="1"/>
              <a:t>solaires</a:t>
            </a:r>
            <a:r>
              <a:rPr lang="en-GB" dirty="0"/>
              <a:t> </a:t>
            </a:r>
            <a:r>
              <a:rPr lang="en-GB" dirty="0" err="1"/>
              <a:t>thermiques</a:t>
            </a:r>
            <a:endParaRPr lang="en-GB" dirty="0"/>
          </a:p>
        </p:txBody>
      </p:sp>
      <p:sp>
        <p:nvSpPr>
          <p:cNvPr id="3" name="Inhaltsplatzhalter 2"/>
          <p:cNvSpPr>
            <a:spLocks noGrp="1"/>
          </p:cNvSpPr>
          <p:nvPr>
            <p:ph idx="1"/>
          </p:nvPr>
        </p:nvSpPr>
        <p:spPr>
          <a:xfrm>
            <a:off x="455385" y="929781"/>
            <a:ext cx="11281229" cy="5513696"/>
          </a:xfrm>
        </p:spPr>
        <p:txBody>
          <a:bodyPr>
            <a:normAutofit/>
          </a:bodyPr>
          <a:lstStyle/>
          <a:p>
            <a:pPr lvl="1" algn="just">
              <a:lnSpc>
                <a:spcPct val="100000"/>
              </a:lnSpc>
            </a:pPr>
            <a:r>
              <a:rPr lang="en-US" dirty="0" err="1"/>
              <a:t>Capteurs</a:t>
            </a:r>
            <a:r>
              <a:rPr lang="en-US" dirty="0"/>
              <a:t> d'air solaires, adaptés à l'industrie agro-alimentaire pour remplacer le séchage à base de gaz et d'huile</a:t>
            </a:r>
          </a:p>
          <a:p>
            <a:pPr lvl="1" algn="just">
              <a:lnSpc>
                <a:spcPct val="100000"/>
              </a:lnSpc>
            </a:pPr>
            <a:r>
              <a:rPr lang="en-US" dirty="0"/>
              <a:t>Les systèmes d'eau solaire, installés sur les toits de tout bâtiment industriel, peuvent être de deux types : les capteurs solaires à tubes sous vide et les capteurs plats.</a:t>
            </a:r>
          </a:p>
          <a:p>
            <a:pPr lvl="1" algn="just">
              <a:lnSpc>
                <a:spcPct val="100000"/>
              </a:lnSpc>
            </a:pPr>
            <a:r>
              <a:rPr lang="en-US" dirty="0"/>
              <a:t>Concentrateurs solaires (CSP), adaptés à la production d'électricité ou de vapeur à haute température pour les procédés industriels</a:t>
            </a:r>
          </a:p>
          <a:p>
            <a:pPr lvl="1" algn="just">
              <a:lnSpc>
                <a:spcPct val="150000"/>
              </a:lnSpc>
            </a:pPr>
            <a:endParaRPr lang="en-GB" dirty="0"/>
          </a:p>
          <a:p>
            <a:pPr lvl="1" algn="just"/>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20</a:t>
            </a:fld>
            <a:endParaRPr lang="fr-CH"/>
          </a:p>
        </p:txBody>
      </p:sp>
      <p:pic>
        <p:nvPicPr>
          <p:cNvPr id="6" name="Image 5">
            <a:extLst>
              <a:ext uri="{FF2B5EF4-FFF2-40B4-BE49-F238E27FC236}">
                <a16:creationId xmlns:a16="http://schemas.microsoft.com/office/drawing/2014/main" id="{10202525-1B31-4CB1-B7F4-A1E8DED69E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0456" y="3695382"/>
            <a:ext cx="2743200" cy="2293620"/>
          </a:xfrm>
          <a:prstGeom prst="rect">
            <a:avLst/>
          </a:prstGeom>
        </p:spPr>
      </p:pic>
      <p:pic>
        <p:nvPicPr>
          <p:cNvPr id="12" name="Image 11">
            <a:extLst>
              <a:ext uri="{FF2B5EF4-FFF2-40B4-BE49-F238E27FC236}">
                <a16:creationId xmlns:a16="http://schemas.microsoft.com/office/drawing/2014/main" id="{B640B9F4-A564-498D-BA30-79A747D2B6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8424" y="3754026"/>
            <a:ext cx="2898924" cy="2174193"/>
          </a:xfrm>
          <a:prstGeom prst="rect">
            <a:avLst/>
          </a:prstGeom>
        </p:spPr>
      </p:pic>
      <p:pic>
        <p:nvPicPr>
          <p:cNvPr id="14" name="Image 13">
            <a:extLst>
              <a:ext uri="{FF2B5EF4-FFF2-40B4-BE49-F238E27FC236}">
                <a16:creationId xmlns:a16="http://schemas.microsoft.com/office/drawing/2014/main" id="{D352FA8A-CB36-4F4D-9B05-9E2B1C5C91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8581" y="3695382"/>
            <a:ext cx="2600325" cy="2505075"/>
          </a:xfrm>
          <a:prstGeom prst="rect">
            <a:avLst/>
          </a:prstGeom>
        </p:spPr>
      </p:pic>
      <p:sp>
        <p:nvSpPr>
          <p:cNvPr id="15" name="ZoneTexte 14">
            <a:extLst>
              <a:ext uri="{FF2B5EF4-FFF2-40B4-BE49-F238E27FC236}">
                <a16:creationId xmlns:a16="http://schemas.microsoft.com/office/drawing/2014/main" id="{BA3AA72E-8C69-4AAB-8AD3-CE1467E9D637}"/>
              </a:ext>
            </a:extLst>
          </p:cNvPr>
          <p:cNvSpPr txBox="1"/>
          <p:nvPr/>
        </p:nvSpPr>
        <p:spPr>
          <a:xfrm>
            <a:off x="3133008" y="4216400"/>
            <a:ext cx="783771" cy="261610"/>
          </a:xfrm>
          <a:prstGeom prst="rect">
            <a:avLst/>
          </a:prstGeom>
          <a:solidFill>
            <a:schemeClr val="bg1"/>
          </a:solidFill>
        </p:spPr>
        <p:txBody>
          <a:bodyPr wrap="square" rtlCol="0">
            <a:spAutoFit/>
          </a:bodyPr>
          <a:lstStyle/>
          <a:p>
            <a:r>
              <a:rPr lang="fr-CH" sz="1100" dirty="0"/>
              <a:t>Air chaud</a:t>
            </a:r>
          </a:p>
        </p:txBody>
      </p:sp>
      <p:sp>
        <p:nvSpPr>
          <p:cNvPr id="17" name="Rectangle 16">
            <a:extLst>
              <a:ext uri="{FF2B5EF4-FFF2-40B4-BE49-F238E27FC236}">
                <a16:creationId xmlns:a16="http://schemas.microsoft.com/office/drawing/2014/main" id="{76811D3A-735E-4DBC-B479-6CE5D6065CA4}"/>
              </a:ext>
            </a:extLst>
          </p:cNvPr>
          <p:cNvSpPr/>
          <p:nvPr/>
        </p:nvSpPr>
        <p:spPr>
          <a:xfrm>
            <a:off x="3133008" y="4533900"/>
            <a:ext cx="569042" cy="158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8" name="ZoneTexte 17">
            <a:extLst>
              <a:ext uri="{FF2B5EF4-FFF2-40B4-BE49-F238E27FC236}">
                <a16:creationId xmlns:a16="http://schemas.microsoft.com/office/drawing/2014/main" id="{A8CC861A-C0E8-44EB-890E-89579FFB8D5B}"/>
              </a:ext>
            </a:extLst>
          </p:cNvPr>
          <p:cNvSpPr txBox="1"/>
          <p:nvPr/>
        </p:nvSpPr>
        <p:spPr>
          <a:xfrm>
            <a:off x="1183558" y="5655169"/>
            <a:ext cx="975442" cy="261610"/>
          </a:xfrm>
          <a:prstGeom prst="rect">
            <a:avLst/>
          </a:prstGeom>
          <a:solidFill>
            <a:schemeClr val="bg1"/>
          </a:solidFill>
        </p:spPr>
        <p:txBody>
          <a:bodyPr wrap="square" rtlCol="0">
            <a:spAutoFit/>
          </a:bodyPr>
          <a:lstStyle/>
          <a:p>
            <a:r>
              <a:rPr lang="fr-CH" sz="1100" dirty="0"/>
              <a:t>Absorbeur</a:t>
            </a:r>
          </a:p>
        </p:txBody>
      </p:sp>
    </p:spTree>
    <p:extLst>
      <p:ext uri="{BB962C8B-B14F-4D97-AF65-F5344CB8AC3E}">
        <p14:creationId xmlns:p14="http://schemas.microsoft.com/office/powerpoint/2010/main" val="24374783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err="1"/>
              <a:t>Biomasse</a:t>
            </a:r>
            <a:endParaRPr lang="en-GB" dirty="0"/>
          </a:p>
        </p:txBody>
      </p:sp>
      <p:sp>
        <p:nvSpPr>
          <p:cNvPr id="3" name="Inhaltsplatzhalter 2"/>
          <p:cNvSpPr>
            <a:spLocks noGrp="1"/>
          </p:cNvSpPr>
          <p:nvPr>
            <p:ph idx="1"/>
          </p:nvPr>
        </p:nvSpPr>
        <p:spPr>
          <a:xfrm>
            <a:off x="838200" y="1045027"/>
            <a:ext cx="6680200" cy="5225143"/>
          </a:xfrm>
        </p:spPr>
        <p:txBody>
          <a:bodyPr>
            <a:normAutofit/>
          </a:bodyPr>
          <a:lstStyle/>
          <a:p>
            <a:pPr algn="just">
              <a:lnSpc>
                <a:spcPct val="100000"/>
              </a:lnSpc>
            </a:pPr>
            <a:r>
              <a:rPr lang="en-GB" dirty="0"/>
              <a:t>La </a:t>
            </a:r>
            <a:r>
              <a:rPr lang="en-GB" dirty="0" err="1"/>
              <a:t>biomasse</a:t>
            </a:r>
            <a:r>
              <a:rPr lang="en-GB" dirty="0"/>
              <a:t> </a:t>
            </a:r>
            <a:r>
              <a:rPr lang="en-GB" dirty="0" err="1"/>
              <a:t>est</a:t>
            </a:r>
            <a:r>
              <a:rPr lang="en-GB" dirty="0"/>
              <a:t> une source d'énergie renouvelable, étant donné que le dioxyde de </a:t>
            </a:r>
            <a:r>
              <a:rPr lang="en-GB" dirty="0" err="1"/>
              <a:t>carbone</a:t>
            </a:r>
            <a:r>
              <a:rPr lang="en-GB" dirty="0"/>
              <a:t> qui </a:t>
            </a:r>
            <a:r>
              <a:rPr lang="en-GB" dirty="0" err="1"/>
              <a:t>est</a:t>
            </a:r>
            <a:r>
              <a:rPr lang="en-GB" dirty="0"/>
              <a:t> </a:t>
            </a:r>
            <a:r>
              <a:rPr lang="en-GB" dirty="0" err="1"/>
              <a:t>émis</a:t>
            </a:r>
            <a:r>
              <a:rPr lang="en-GB" dirty="0"/>
              <a:t> </a:t>
            </a:r>
            <a:r>
              <a:rPr lang="en-GB" dirty="0" err="1"/>
              <a:t>lors</a:t>
            </a:r>
            <a:r>
              <a:rPr lang="en-GB" dirty="0"/>
              <a:t> de la combustion a </a:t>
            </a:r>
            <a:r>
              <a:rPr lang="en-GB" dirty="0" err="1"/>
              <a:t>été</a:t>
            </a:r>
            <a:r>
              <a:rPr lang="en-GB" dirty="0"/>
              <a:t> </a:t>
            </a:r>
            <a:r>
              <a:rPr lang="en-GB" dirty="0" err="1"/>
              <a:t>absorbé</a:t>
            </a:r>
            <a:r>
              <a:rPr lang="en-GB" dirty="0"/>
              <a:t> par la </a:t>
            </a:r>
            <a:r>
              <a:rPr lang="en-GB" dirty="0" err="1"/>
              <a:t>plante</a:t>
            </a:r>
            <a:r>
              <a:rPr lang="en-GB" dirty="0"/>
              <a:t> </a:t>
            </a:r>
            <a:r>
              <a:rPr lang="en-GB" dirty="0" err="1"/>
              <a:t>durant</a:t>
            </a:r>
            <a:r>
              <a:rPr lang="en-GB" dirty="0"/>
              <a:t> </a:t>
            </a:r>
            <a:r>
              <a:rPr lang="en-GB" dirty="0" err="1"/>
              <a:t>sa</a:t>
            </a:r>
            <a:r>
              <a:rPr lang="en-GB" dirty="0"/>
              <a:t> durée de vie</a:t>
            </a:r>
          </a:p>
          <a:p>
            <a:pPr algn="just">
              <a:lnSpc>
                <a:spcPct val="100000"/>
              </a:lnSpc>
            </a:pPr>
            <a:r>
              <a:rPr lang="en-GB" dirty="0"/>
              <a:t>Les principales applications industrielles de la biomasse sont le </a:t>
            </a:r>
            <a:r>
              <a:rPr lang="en-GB" dirty="0" err="1"/>
              <a:t>chauffage</a:t>
            </a:r>
            <a:r>
              <a:rPr lang="en-GB" dirty="0"/>
              <a:t> du </a:t>
            </a:r>
            <a:r>
              <a:rPr lang="en-GB" dirty="0" err="1"/>
              <a:t>bâtiment</a:t>
            </a:r>
            <a:r>
              <a:rPr lang="en-GB" dirty="0"/>
              <a:t>, la production de </a:t>
            </a:r>
            <a:r>
              <a:rPr lang="en-GB" dirty="0" err="1"/>
              <a:t>vapeur</a:t>
            </a:r>
            <a:r>
              <a:rPr lang="en-GB" dirty="0"/>
              <a:t> et </a:t>
            </a:r>
            <a:r>
              <a:rPr lang="en-GB" dirty="0" err="1"/>
              <a:t>chauffage</a:t>
            </a:r>
            <a:r>
              <a:rPr lang="en-GB" dirty="0"/>
              <a:t> pour </a:t>
            </a:r>
            <a:r>
              <a:rPr lang="en-GB" dirty="0" err="1"/>
              <a:t>d’autres</a:t>
            </a:r>
            <a:r>
              <a:rPr lang="en-GB" dirty="0"/>
              <a:t> procédés industriels comme le séchage</a:t>
            </a:r>
            <a:endParaRPr lang="it-IT" dirty="0"/>
          </a:p>
          <a:p>
            <a:pPr marL="457200" lvl="1" indent="0" algn="just">
              <a:lnSpc>
                <a:spcPct val="100000"/>
              </a:lnSpc>
              <a:buNone/>
            </a:pPr>
            <a:endParaRPr lang="en-US" dirty="0"/>
          </a:p>
        </p:txBody>
      </p:sp>
      <p:sp>
        <p:nvSpPr>
          <p:cNvPr id="4" name="Foliennummernplatzhalter 3"/>
          <p:cNvSpPr>
            <a:spLocks noGrp="1"/>
          </p:cNvSpPr>
          <p:nvPr>
            <p:ph type="sldNum" sz="quarter" idx="12"/>
          </p:nvPr>
        </p:nvSpPr>
        <p:spPr/>
        <p:txBody>
          <a:bodyPr/>
          <a:lstStyle/>
          <a:p>
            <a:fld id="{EA29A727-5B0F-406F-A76C-7B93759A547D}" type="slidenum">
              <a:rPr lang="fr-CH" smtClean="0"/>
              <a:t>21</a:t>
            </a:fld>
            <a:endParaRPr lang="fr-CH"/>
          </a:p>
        </p:txBody>
      </p:sp>
      <p:sp>
        <p:nvSpPr>
          <p:cNvPr id="7" name="Textfeld 5">
            <a:extLst>
              <a:ext uri="{FF2B5EF4-FFF2-40B4-BE49-F238E27FC236}">
                <a16:creationId xmlns:a16="http://schemas.microsoft.com/office/drawing/2014/main" id="{91659E00-C2D2-4D41-AF60-38D935E7C03C}"/>
              </a:ext>
            </a:extLst>
          </p:cNvPr>
          <p:cNvSpPr txBox="1"/>
          <p:nvPr/>
        </p:nvSpPr>
        <p:spPr>
          <a:xfrm>
            <a:off x="8559068" y="3760126"/>
            <a:ext cx="2621230" cy="369332"/>
          </a:xfrm>
          <a:prstGeom prst="rect">
            <a:avLst/>
          </a:prstGeom>
          <a:noFill/>
        </p:spPr>
        <p:txBody>
          <a:bodyPr wrap="none" rtlCol="0">
            <a:spAutoFit/>
          </a:bodyPr>
          <a:lstStyle/>
          <a:p>
            <a:r>
              <a:rPr lang="de-AT" dirty="0"/>
              <a:t>Source : cwd-group.com</a:t>
            </a:r>
            <a:endParaRPr lang="en-GB" dirty="0"/>
          </a:p>
        </p:txBody>
      </p:sp>
      <p:pic>
        <p:nvPicPr>
          <p:cNvPr id="10242" name="Picture 2" descr="Biomass heat container">
            <a:extLst>
              <a:ext uri="{FF2B5EF4-FFF2-40B4-BE49-F238E27FC236}">
                <a16:creationId xmlns:a16="http://schemas.microsoft.com/office/drawing/2014/main" id="{A3F848FE-1195-4A09-862B-A66BF9F57B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69" b="19058"/>
          <a:stretch/>
        </p:blipFill>
        <p:spPr bwMode="auto">
          <a:xfrm>
            <a:off x="7866855" y="1141470"/>
            <a:ext cx="4005657" cy="27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6788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Utilisation de la </a:t>
            </a:r>
            <a:r>
              <a:rPr lang="en-GB" dirty="0" err="1"/>
              <a:t>biomasse</a:t>
            </a:r>
            <a:endParaRPr lang="en-GB" dirty="0"/>
          </a:p>
        </p:txBody>
      </p:sp>
      <p:sp>
        <p:nvSpPr>
          <p:cNvPr id="3" name="Inhaltsplatzhalter 2"/>
          <p:cNvSpPr>
            <a:spLocks noGrp="1"/>
          </p:cNvSpPr>
          <p:nvPr>
            <p:ph idx="1"/>
          </p:nvPr>
        </p:nvSpPr>
        <p:spPr>
          <a:xfrm>
            <a:off x="838199" y="1155702"/>
            <a:ext cx="10845801" cy="5258746"/>
          </a:xfrm>
        </p:spPr>
        <p:txBody>
          <a:bodyPr>
            <a:normAutofit/>
          </a:bodyPr>
          <a:lstStyle/>
          <a:p>
            <a:pPr algn="just">
              <a:lnSpc>
                <a:spcPct val="100000"/>
              </a:lnSpc>
            </a:pPr>
            <a:r>
              <a:rPr lang="en-GB" dirty="0"/>
              <a:t>La conversion énergétique de la biomasse peut s'effectuer selon différentes méthodes, en fonction de la taille du système, de l'utilisation prévue (énergie thermique/production d'électricité ou les deux) et des technologies de traitement des </a:t>
            </a:r>
            <a:r>
              <a:rPr lang="en-GB" dirty="0" err="1"/>
              <a:t>émissions</a:t>
            </a:r>
            <a:endParaRPr lang="en-US" dirty="0"/>
          </a:p>
        </p:txBody>
      </p:sp>
      <p:sp>
        <p:nvSpPr>
          <p:cNvPr id="4" name="Foliennummernplatzhalter 3"/>
          <p:cNvSpPr>
            <a:spLocks noGrp="1"/>
          </p:cNvSpPr>
          <p:nvPr>
            <p:ph type="sldNum" sz="quarter" idx="12"/>
          </p:nvPr>
        </p:nvSpPr>
        <p:spPr/>
        <p:txBody>
          <a:bodyPr/>
          <a:lstStyle/>
          <a:p>
            <a:fld id="{EA29A727-5B0F-406F-A76C-7B93759A547D}" type="slidenum">
              <a:rPr lang="fr-CH" smtClean="0"/>
              <a:t>22</a:t>
            </a:fld>
            <a:endParaRPr lang="fr-CH"/>
          </a:p>
        </p:txBody>
      </p:sp>
      <p:sp>
        <p:nvSpPr>
          <p:cNvPr id="5" name="Rectangle 15">
            <a:extLst>
              <a:ext uri="{FF2B5EF4-FFF2-40B4-BE49-F238E27FC236}">
                <a16:creationId xmlns:a16="http://schemas.microsoft.com/office/drawing/2014/main" id="{0DD8E823-6B36-4C18-BF0F-C4F5B85767FF}"/>
              </a:ext>
            </a:extLst>
          </p:cNvPr>
          <p:cNvSpPr>
            <a:spLocks noChangeArrowheads="1"/>
          </p:cNvSpPr>
          <p:nvPr/>
        </p:nvSpPr>
        <p:spPr bwMode="auto">
          <a:xfrm>
            <a:off x="2902857" y="3722685"/>
            <a:ext cx="14620894"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it-IT"/>
          </a:p>
        </p:txBody>
      </p:sp>
      <p:grpSp>
        <p:nvGrpSpPr>
          <p:cNvPr id="6" name="Group 1">
            <a:extLst>
              <a:ext uri="{FF2B5EF4-FFF2-40B4-BE49-F238E27FC236}">
                <a16:creationId xmlns:a16="http://schemas.microsoft.com/office/drawing/2014/main" id="{55EC565D-5958-4BAC-8AE4-D00A0098969C}"/>
              </a:ext>
            </a:extLst>
          </p:cNvPr>
          <p:cNvGrpSpPr>
            <a:grpSpLocks/>
          </p:cNvGrpSpPr>
          <p:nvPr/>
        </p:nvGrpSpPr>
        <p:grpSpPr bwMode="auto">
          <a:xfrm>
            <a:off x="2282949" y="3858297"/>
            <a:ext cx="6276763" cy="2336936"/>
            <a:chOff x="655" y="11689"/>
            <a:chExt cx="8242" cy="2964"/>
          </a:xfrm>
        </p:grpSpPr>
        <p:sp>
          <p:nvSpPr>
            <p:cNvPr id="7" name="Casella di testo 2">
              <a:extLst>
                <a:ext uri="{FF2B5EF4-FFF2-40B4-BE49-F238E27FC236}">
                  <a16:creationId xmlns:a16="http://schemas.microsoft.com/office/drawing/2014/main" id="{6FAD02D4-EA25-4000-B540-9D7766EFFC22}"/>
                </a:ext>
              </a:extLst>
            </p:cNvPr>
            <p:cNvSpPr txBox="1">
              <a:spLocks noChangeArrowheads="1"/>
            </p:cNvSpPr>
            <p:nvPr/>
          </p:nvSpPr>
          <p:spPr bwMode="auto">
            <a:xfrm>
              <a:off x="655" y="13010"/>
              <a:ext cx="1364" cy="33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it-IT" sz="11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BIOMASSE</a:t>
              </a:r>
              <a:endParaRPr kumimoji="0" lang="en-GB" altLang="it-IT" sz="1800" b="0" i="0" u="none" strike="noStrike" cap="none" normalizeH="0" baseline="0" dirty="0">
                <a:ln>
                  <a:noFill/>
                </a:ln>
                <a:solidFill>
                  <a:schemeClr val="tx1"/>
                </a:solidFill>
                <a:effectLst/>
                <a:latin typeface="Arial" panose="020B0604020202020204" pitchFamily="34" charset="0"/>
              </a:endParaRPr>
            </a:p>
          </p:txBody>
        </p:sp>
        <p:sp>
          <p:nvSpPr>
            <p:cNvPr id="8" name="Casella di testo 2">
              <a:extLst>
                <a:ext uri="{FF2B5EF4-FFF2-40B4-BE49-F238E27FC236}">
                  <a16:creationId xmlns:a16="http://schemas.microsoft.com/office/drawing/2014/main" id="{3E9A4CD9-D52A-4A47-93AB-20FFBFD8D3BE}"/>
                </a:ext>
              </a:extLst>
            </p:cNvPr>
            <p:cNvSpPr txBox="1">
              <a:spLocks noChangeArrowheads="1"/>
            </p:cNvSpPr>
            <p:nvPr/>
          </p:nvSpPr>
          <p:spPr bwMode="auto">
            <a:xfrm>
              <a:off x="3256" y="12428"/>
              <a:ext cx="1622" cy="33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it-IT"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ÉLECTRICITÉ</a:t>
              </a:r>
              <a:endParaRPr kumimoji="0" lang="en-GB" altLang="it-IT" sz="1800" b="0" i="0" u="none" strike="noStrike" cap="none" normalizeH="0" baseline="0">
                <a:ln>
                  <a:noFill/>
                </a:ln>
                <a:solidFill>
                  <a:schemeClr val="tx1"/>
                </a:solidFill>
                <a:effectLst/>
                <a:latin typeface="Arial" panose="020B0604020202020204" pitchFamily="34" charset="0"/>
              </a:endParaRPr>
            </a:p>
          </p:txBody>
        </p:sp>
        <p:sp>
          <p:nvSpPr>
            <p:cNvPr id="9" name="Casella di testo 2">
              <a:extLst>
                <a:ext uri="{FF2B5EF4-FFF2-40B4-BE49-F238E27FC236}">
                  <a16:creationId xmlns:a16="http://schemas.microsoft.com/office/drawing/2014/main" id="{59755E99-5CD1-4E22-8D05-2FCA7D774837}"/>
                </a:ext>
              </a:extLst>
            </p:cNvPr>
            <p:cNvSpPr txBox="1">
              <a:spLocks noChangeArrowheads="1"/>
            </p:cNvSpPr>
            <p:nvPr/>
          </p:nvSpPr>
          <p:spPr bwMode="auto">
            <a:xfrm>
              <a:off x="2877" y="13345"/>
              <a:ext cx="2325" cy="33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it-IT" sz="11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ÉNERGIE THERMIQUE</a:t>
              </a:r>
              <a:endParaRPr kumimoji="0" lang="en-GB" altLang="it-IT" sz="1800" b="0" i="0" u="none" strike="noStrike" cap="none" normalizeH="0" baseline="0" dirty="0">
                <a:ln>
                  <a:noFill/>
                </a:ln>
                <a:solidFill>
                  <a:schemeClr val="tx1"/>
                </a:solidFill>
                <a:effectLst/>
                <a:latin typeface="Arial" panose="020B0604020202020204" pitchFamily="34" charset="0"/>
              </a:endParaRPr>
            </a:p>
          </p:txBody>
        </p:sp>
        <p:sp>
          <p:nvSpPr>
            <p:cNvPr id="10" name="Casella di testo 2">
              <a:extLst>
                <a:ext uri="{FF2B5EF4-FFF2-40B4-BE49-F238E27FC236}">
                  <a16:creationId xmlns:a16="http://schemas.microsoft.com/office/drawing/2014/main" id="{15A7E6B0-1540-4491-B29F-69F5582D4E22}"/>
                </a:ext>
              </a:extLst>
            </p:cNvPr>
            <p:cNvSpPr txBox="1">
              <a:spLocks noChangeArrowheads="1"/>
            </p:cNvSpPr>
            <p:nvPr/>
          </p:nvSpPr>
          <p:spPr bwMode="auto">
            <a:xfrm>
              <a:off x="5576" y="11689"/>
              <a:ext cx="3321" cy="33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it-IT" sz="11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CHAUFFAGE DU BÂTIMENT</a:t>
              </a:r>
              <a:endParaRPr kumimoji="0" lang="en-GB" altLang="it-IT" sz="1800" b="0" i="0" u="none" strike="noStrike" cap="none" normalizeH="0" baseline="0" dirty="0">
                <a:ln>
                  <a:noFill/>
                </a:ln>
                <a:solidFill>
                  <a:schemeClr val="tx1"/>
                </a:solidFill>
                <a:effectLst/>
                <a:latin typeface="Arial" panose="020B0604020202020204" pitchFamily="34" charset="0"/>
              </a:endParaRPr>
            </a:p>
          </p:txBody>
        </p:sp>
        <p:sp>
          <p:nvSpPr>
            <p:cNvPr id="11" name="Casella di testo 2">
              <a:extLst>
                <a:ext uri="{FF2B5EF4-FFF2-40B4-BE49-F238E27FC236}">
                  <a16:creationId xmlns:a16="http://schemas.microsoft.com/office/drawing/2014/main" id="{201789C6-1534-4C10-8728-158B5CBF8DCB}"/>
                </a:ext>
              </a:extLst>
            </p:cNvPr>
            <p:cNvSpPr txBox="1">
              <a:spLocks noChangeArrowheads="1"/>
            </p:cNvSpPr>
            <p:nvPr/>
          </p:nvSpPr>
          <p:spPr bwMode="auto">
            <a:xfrm>
              <a:off x="5549" y="12485"/>
              <a:ext cx="2608" cy="33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it-IT"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EAU CHAUDE SANITAIRE</a:t>
              </a:r>
              <a:endParaRPr kumimoji="0" lang="en-GB" altLang="it-IT" sz="1800" b="0" i="0" u="none" strike="noStrike" cap="none" normalizeH="0" baseline="0">
                <a:ln>
                  <a:noFill/>
                </a:ln>
                <a:solidFill>
                  <a:schemeClr val="tx1"/>
                </a:solidFill>
                <a:effectLst/>
                <a:latin typeface="Arial" panose="020B0604020202020204" pitchFamily="34" charset="0"/>
              </a:endParaRPr>
            </a:p>
          </p:txBody>
        </p:sp>
        <p:sp>
          <p:nvSpPr>
            <p:cNvPr id="12" name="Casella di testo 2">
              <a:extLst>
                <a:ext uri="{FF2B5EF4-FFF2-40B4-BE49-F238E27FC236}">
                  <a16:creationId xmlns:a16="http://schemas.microsoft.com/office/drawing/2014/main" id="{E0453C79-DE3D-44D1-AAA4-42BB615607D2}"/>
                </a:ext>
              </a:extLst>
            </p:cNvPr>
            <p:cNvSpPr txBox="1">
              <a:spLocks noChangeArrowheads="1"/>
            </p:cNvSpPr>
            <p:nvPr/>
          </p:nvSpPr>
          <p:spPr bwMode="auto">
            <a:xfrm>
              <a:off x="5540" y="13345"/>
              <a:ext cx="3076" cy="79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it-IT" sz="11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CLIMATISATION ET RAFRAÎCHISSEMENT DES BÂTIMENTS</a:t>
              </a:r>
              <a:endParaRPr kumimoji="0" lang="en-GB" altLang="it-IT" sz="1800" b="0" i="0" u="none" strike="noStrike" cap="none" normalizeH="0" baseline="0" dirty="0">
                <a:ln>
                  <a:noFill/>
                </a:ln>
                <a:solidFill>
                  <a:schemeClr val="tx1"/>
                </a:solidFill>
                <a:effectLst/>
                <a:latin typeface="Arial" panose="020B0604020202020204" pitchFamily="34" charset="0"/>
              </a:endParaRPr>
            </a:p>
          </p:txBody>
        </p:sp>
        <p:sp>
          <p:nvSpPr>
            <p:cNvPr id="13" name="Casella di testo 2">
              <a:extLst>
                <a:ext uri="{FF2B5EF4-FFF2-40B4-BE49-F238E27FC236}">
                  <a16:creationId xmlns:a16="http://schemas.microsoft.com/office/drawing/2014/main" id="{70E2B1E3-D324-4F2C-9A08-AEA10306F443}"/>
                </a:ext>
              </a:extLst>
            </p:cNvPr>
            <p:cNvSpPr txBox="1">
              <a:spLocks noChangeArrowheads="1"/>
            </p:cNvSpPr>
            <p:nvPr/>
          </p:nvSpPr>
          <p:spPr bwMode="auto">
            <a:xfrm>
              <a:off x="5540" y="14321"/>
              <a:ext cx="3076" cy="33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it-IT"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PRODUCTION DE VAPEUR</a:t>
              </a:r>
              <a:endParaRPr kumimoji="0" lang="en-GB" altLang="it-IT" sz="1800" b="0" i="0" u="none" strike="noStrike" cap="none" normalizeH="0" baseline="0">
                <a:ln>
                  <a:noFill/>
                </a:ln>
                <a:solidFill>
                  <a:schemeClr val="tx1"/>
                </a:solidFill>
                <a:effectLst/>
                <a:latin typeface="Arial" panose="020B0604020202020204" pitchFamily="34" charset="0"/>
              </a:endParaRPr>
            </a:p>
          </p:txBody>
        </p:sp>
        <p:sp>
          <p:nvSpPr>
            <p:cNvPr id="14" name="AutoShape 7">
              <a:extLst>
                <a:ext uri="{FF2B5EF4-FFF2-40B4-BE49-F238E27FC236}">
                  <a16:creationId xmlns:a16="http://schemas.microsoft.com/office/drawing/2014/main" id="{AE7CABD2-847F-4559-8041-3AD9399B0939}"/>
                </a:ext>
              </a:extLst>
            </p:cNvPr>
            <p:cNvSpPr>
              <a:spLocks noChangeShapeType="1"/>
            </p:cNvSpPr>
            <p:nvPr/>
          </p:nvSpPr>
          <p:spPr bwMode="auto">
            <a:xfrm flipV="1">
              <a:off x="2047" y="12616"/>
              <a:ext cx="1209" cy="561"/>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algn="ctr"/>
              <a:endParaRPr lang="it-IT"/>
            </a:p>
          </p:txBody>
        </p:sp>
        <p:sp>
          <p:nvSpPr>
            <p:cNvPr id="15" name="AutoShape 6">
              <a:extLst>
                <a:ext uri="{FF2B5EF4-FFF2-40B4-BE49-F238E27FC236}">
                  <a16:creationId xmlns:a16="http://schemas.microsoft.com/office/drawing/2014/main" id="{F99011EF-C3B8-41B2-AC9F-65BF58BACB99}"/>
                </a:ext>
              </a:extLst>
            </p:cNvPr>
            <p:cNvSpPr>
              <a:spLocks noChangeShapeType="1"/>
            </p:cNvSpPr>
            <p:nvPr/>
          </p:nvSpPr>
          <p:spPr bwMode="auto">
            <a:xfrm>
              <a:off x="2019" y="13201"/>
              <a:ext cx="858" cy="312"/>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algn="ctr"/>
              <a:endParaRPr lang="it-IT"/>
            </a:p>
          </p:txBody>
        </p:sp>
        <p:sp>
          <p:nvSpPr>
            <p:cNvPr id="16" name="AutoShape 5">
              <a:extLst>
                <a:ext uri="{FF2B5EF4-FFF2-40B4-BE49-F238E27FC236}">
                  <a16:creationId xmlns:a16="http://schemas.microsoft.com/office/drawing/2014/main" id="{B8556BFE-2DD4-447E-8C6A-7FE870255F4C}"/>
                </a:ext>
              </a:extLst>
            </p:cNvPr>
            <p:cNvSpPr>
              <a:spLocks noChangeShapeType="1"/>
            </p:cNvSpPr>
            <p:nvPr/>
          </p:nvSpPr>
          <p:spPr bwMode="auto">
            <a:xfrm flipV="1">
              <a:off x="5202" y="11871"/>
              <a:ext cx="374" cy="1641"/>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algn="ctr"/>
              <a:endParaRPr lang="it-IT"/>
            </a:p>
          </p:txBody>
        </p:sp>
        <p:sp>
          <p:nvSpPr>
            <p:cNvPr id="17" name="AutoShape 4">
              <a:extLst>
                <a:ext uri="{FF2B5EF4-FFF2-40B4-BE49-F238E27FC236}">
                  <a16:creationId xmlns:a16="http://schemas.microsoft.com/office/drawing/2014/main" id="{9F2E9C59-3604-4894-85D6-74A4A969EF51}"/>
                </a:ext>
              </a:extLst>
            </p:cNvPr>
            <p:cNvSpPr>
              <a:spLocks noChangeShapeType="1"/>
            </p:cNvSpPr>
            <p:nvPr/>
          </p:nvSpPr>
          <p:spPr bwMode="auto">
            <a:xfrm flipV="1">
              <a:off x="5225" y="12616"/>
              <a:ext cx="315" cy="868"/>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algn="ctr"/>
              <a:endParaRPr lang="it-IT"/>
            </a:p>
          </p:txBody>
        </p:sp>
        <p:sp>
          <p:nvSpPr>
            <p:cNvPr id="18" name="AutoShape 3">
              <a:extLst>
                <a:ext uri="{FF2B5EF4-FFF2-40B4-BE49-F238E27FC236}">
                  <a16:creationId xmlns:a16="http://schemas.microsoft.com/office/drawing/2014/main" id="{1885ACAA-09EF-4140-94E5-F506D23E3116}"/>
                </a:ext>
              </a:extLst>
            </p:cNvPr>
            <p:cNvSpPr>
              <a:spLocks noChangeShapeType="1"/>
            </p:cNvSpPr>
            <p:nvPr/>
          </p:nvSpPr>
          <p:spPr bwMode="auto">
            <a:xfrm>
              <a:off x="5202" y="13521"/>
              <a:ext cx="347" cy="251"/>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algn="ctr"/>
              <a:endParaRPr lang="it-IT"/>
            </a:p>
          </p:txBody>
        </p:sp>
        <p:sp>
          <p:nvSpPr>
            <p:cNvPr id="19" name="AutoShape 2">
              <a:extLst>
                <a:ext uri="{FF2B5EF4-FFF2-40B4-BE49-F238E27FC236}">
                  <a16:creationId xmlns:a16="http://schemas.microsoft.com/office/drawing/2014/main" id="{D2DAB615-35A4-4353-B2BB-A5390421A455}"/>
                </a:ext>
              </a:extLst>
            </p:cNvPr>
            <p:cNvSpPr>
              <a:spLocks noChangeShapeType="1"/>
            </p:cNvSpPr>
            <p:nvPr/>
          </p:nvSpPr>
          <p:spPr bwMode="auto">
            <a:xfrm>
              <a:off x="5225" y="13549"/>
              <a:ext cx="315" cy="939"/>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algn="ctr"/>
              <a:endParaRPr lang="it-IT"/>
            </a:p>
          </p:txBody>
        </p:sp>
      </p:grpSp>
    </p:spTree>
    <p:extLst>
      <p:ext uri="{BB962C8B-B14F-4D97-AF65-F5344CB8AC3E}">
        <p14:creationId xmlns:p14="http://schemas.microsoft.com/office/powerpoint/2010/main" val="33053234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Aperçu de la technologie</a:t>
            </a:r>
          </a:p>
        </p:txBody>
      </p:sp>
      <p:sp>
        <p:nvSpPr>
          <p:cNvPr id="3" name="Inhaltsplatzhalter 2"/>
          <p:cNvSpPr>
            <a:spLocks noGrp="1"/>
          </p:cNvSpPr>
          <p:nvPr>
            <p:ph idx="1"/>
          </p:nvPr>
        </p:nvSpPr>
        <p:spPr>
          <a:xfrm>
            <a:off x="838200" y="1155702"/>
            <a:ext cx="10515600" cy="5258746"/>
          </a:xfrm>
        </p:spPr>
        <p:txBody>
          <a:bodyPr>
            <a:normAutofit/>
          </a:bodyPr>
          <a:lstStyle/>
          <a:p>
            <a:pPr algn="just"/>
            <a:r>
              <a:rPr lang="en-GB" dirty="0"/>
              <a:t>Dans le secteur industriel, les principales utilisations de la biomasse solide sont liées à la production d'électricité et de chaleur, mais aussi aux usines de pâtes et papiers</a:t>
            </a:r>
            <a:endParaRPr lang="it-IT" dirty="0"/>
          </a:p>
          <a:p>
            <a:pPr algn="just"/>
            <a:r>
              <a:rPr lang="en-GB" dirty="0"/>
              <a:t>Il existe plusieurs façons de produire de la chaleur et de l'électricité à partir de la biomasse :</a:t>
            </a:r>
            <a:endParaRPr lang="it-IT" dirty="0"/>
          </a:p>
          <a:p>
            <a:pPr lvl="1" algn="just"/>
            <a:r>
              <a:rPr lang="en-GB" dirty="0"/>
              <a:t>Tir direct</a:t>
            </a:r>
          </a:p>
          <a:p>
            <a:pPr lvl="1" algn="just"/>
            <a:r>
              <a:rPr lang="en-GB" dirty="0"/>
              <a:t>Co-combustion</a:t>
            </a:r>
            <a:endParaRPr lang="it-IT" dirty="0"/>
          </a:p>
          <a:p>
            <a:pPr lvl="1" algn="just"/>
            <a:r>
              <a:rPr lang="en-GB" dirty="0"/>
              <a:t>Gazéification</a:t>
            </a:r>
          </a:p>
          <a:p>
            <a:pPr lvl="1" algn="just"/>
            <a:r>
              <a:rPr lang="en-GB" dirty="0"/>
              <a:t>Digestion </a:t>
            </a:r>
            <a:r>
              <a:rPr lang="en-GB" dirty="0" err="1"/>
              <a:t>anaérobique</a:t>
            </a:r>
            <a:endParaRPr lang="it-IT" dirty="0"/>
          </a:p>
          <a:p>
            <a:pPr lvl="1" algn="just"/>
            <a:r>
              <a:rPr lang="en-GB" dirty="0"/>
              <a:t>Pyrolyse</a:t>
            </a:r>
            <a:endParaRPr lang="it-IT" dirty="0"/>
          </a:p>
          <a:p>
            <a:pPr lvl="1" algn="just">
              <a:lnSpc>
                <a:spcPct val="150000"/>
              </a:lnSpc>
            </a:pPr>
            <a:endParaRPr lang="en-US" dirty="0"/>
          </a:p>
        </p:txBody>
      </p:sp>
      <p:sp>
        <p:nvSpPr>
          <p:cNvPr id="4" name="Foliennummernplatzhalter 3"/>
          <p:cNvSpPr>
            <a:spLocks noGrp="1"/>
          </p:cNvSpPr>
          <p:nvPr>
            <p:ph type="sldNum" sz="quarter" idx="12"/>
          </p:nvPr>
        </p:nvSpPr>
        <p:spPr/>
        <p:txBody>
          <a:bodyPr/>
          <a:lstStyle/>
          <a:p>
            <a:fld id="{EA29A727-5B0F-406F-A76C-7B93759A547D}" type="slidenum">
              <a:rPr lang="fr-CH" smtClean="0"/>
              <a:t>23</a:t>
            </a:fld>
            <a:endParaRPr lang="fr-CH"/>
          </a:p>
        </p:txBody>
      </p:sp>
    </p:spTree>
    <p:extLst>
      <p:ext uri="{BB962C8B-B14F-4D97-AF65-F5344CB8AC3E}">
        <p14:creationId xmlns:p14="http://schemas.microsoft.com/office/powerpoint/2010/main" val="10787833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Aperçu de la technologie</a:t>
            </a:r>
          </a:p>
        </p:txBody>
      </p:sp>
      <p:sp>
        <p:nvSpPr>
          <p:cNvPr id="3" name="Inhaltsplatzhalter 2"/>
          <p:cNvSpPr>
            <a:spLocks noGrp="1"/>
          </p:cNvSpPr>
          <p:nvPr>
            <p:ph idx="1"/>
          </p:nvPr>
        </p:nvSpPr>
        <p:spPr>
          <a:xfrm>
            <a:off x="838200" y="900752"/>
            <a:ext cx="10657114" cy="5513696"/>
          </a:xfrm>
        </p:spPr>
        <p:txBody>
          <a:bodyPr>
            <a:normAutofit/>
          </a:bodyPr>
          <a:lstStyle/>
          <a:p>
            <a:pPr algn="just">
              <a:lnSpc>
                <a:spcPct val="100000"/>
              </a:lnSpc>
            </a:pPr>
            <a:r>
              <a:rPr lang="en-US" dirty="0"/>
              <a:t>Schéma de l'ORC de la centrale de chauffage urbain de </a:t>
            </a:r>
            <a:r>
              <a:rPr lang="en-US" dirty="0" err="1"/>
              <a:t>Bräkne-Hoby</a:t>
            </a:r>
            <a:endParaRPr lang="en-GB" dirty="0"/>
          </a:p>
          <a:p>
            <a:pPr lvl="1" algn="just"/>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24</a:t>
            </a:fld>
            <a:endParaRPr lang="fr-CH"/>
          </a:p>
        </p:txBody>
      </p:sp>
      <p:pic>
        <p:nvPicPr>
          <p:cNvPr id="12291" name="Picture 3" descr="Solar thermal_Imm_3">
            <a:extLst>
              <a:ext uri="{FF2B5EF4-FFF2-40B4-BE49-F238E27FC236}">
                <a16:creationId xmlns:a16="http://schemas.microsoft.com/office/drawing/2014/main" id="{6AE9E744-85FB-43B1-96DA-FFB1808E4C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599"/>
          <a:stretch>
            <a:fillRect/>
          </a:stretch>
        </p:blipFill>
        <p:spPr bwMode="auto">
          <a:xfrm>
            <a:off x="2249715" y="2046928"/>
            <a:ext cx="7547428" cy="4042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9" name="Immagine 12288">
            <a:extLst>
              <a:ext uri="{FF2B5EF4-FFF2-40B4-BE49-F238E27FC236}">
                <a16:creationId xmlns:a16="http://schemas.microsoft.com/office/drawing/2014/main" id="{BA3D0FF7-4333-438A-9C49-94EFACF7DF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0185" y="1956057"/>
            <a:ext cx="8293143" cy="4001191"/>
          </a:xfrm>
          <a:prstGeom prst="rect">
            <a:avLst/>
          </a:prstGeom>
        </p:spPr>
      </p:pic>
      <p:sp>
        <p:nvSpPr>
          <p:cNvPr id="5" name="ZoneTexte 4">
            <a:extLst>
              <a:ext uri="{FF2B5EF4-FFF2-40B4-BE49-F238E27FC236}">
                <a16:creationId xmlns:a16="http://schemas.microsoft.com/office/drawing/2014/main" id="{82AADFD1-AF61-4787-81DF-22DD73616DAF}"/>
              </a:ext>
            </a:extLst>
          </p:cNvPr>
          <p:cNvSpPr txBox="1"/>
          <p:nvPr/>
        </p:nvSpPr>
        <p:spPr>
          <a:xfrm>
            <a:off x="2020185" y="4314536"/>
            <a:ext cx="1405824" cy="523220"/>
          </a:xfrm>
          <a:prstGeom prst="rect">
            <a:avLst/>
          </a:prstGeom>
          <a:solidFill>
            <a:schemeClr val="bg1"/>
          </a:solidFill>
        </p:spPr>
        <p:txBody>
          <a:bodyPr wrap="square" rtlCol="0">
            <a:spAutoFit/>
          </a:bodyPr>
          <a:lstStyle/>
          <a:p>
            <a:pPr algn="ctr"/>
            <a:r>
              <a:rPr lang="fr-FR" sz="1400" dirty="0"/>
              <a:t>Stockage bois déchiqueté</a:t>
            </a:r>
            <a:endParaRPr lang="fr-CH" sz="1400" dirty="0"/>
          </a:p>
        </p:txBody>
      </p:sp>
      <p:sp>
        <p:nvSpPr>
          <p:cNvPr id="8" name="ZoneTexte 7">
            <a:extLst>
              <a:ext uri="{FF2B5EF4-FFF2-40B4-BE49-F238E27FC236}">
                <a16:creationId xmlns:a16="http://schemas.microsoft.com/office/drawing/2014/main" id="{EEC74915-5408-428E-884B-848B7380CA70}"/>
              </a:ext>
            </a:extLst>
          </p:cNvPr>
          <p:cNvSpPr txBox="1"/>
          <p:nvPr/>
        </p:nvSpPr>
        <p:spPr>
          <a:xfrm>
            <a:off x="2724761" y="4774738"/>
            <a:ext cx="861494" cy="307777"/>
          </a:xfrm>
          <a:prstGeom prst="rect">
            <a:avLst/>
          </a:prstGeom>
          <a:solidFill>
            <a:schemeClr val="bg1"/>
          </a:solidFill>
        </p:spPr>
        <p:txBody>
          <a:bodyPr wrap="square" rtlCol="0">
            <a:spAutoFit/>
          </a:bodyPr>
          <a:lstStyle/>
          <a:p>
            <a:pPr algn="ctr"/>
            <a:r>
              <a:rPr lang="fr-FR" sz="1400" dirty="0"/>
              <a:t>Cendres</a:t>
            </a:r>
            <a:endParaRPr lang="fr-CH" sz="1400" dirty="0"/>
          </a:p>
        </p:txBody>
      </p:sp>
      <p:sp>
        <p:nvSpPr>
          <p:cNvPr id="6" name="Rectangle 5">
            <a:extLst>
              <a:ext uri="{FF2B5EF4-FFF2-40B4-BE49-F238E27FC236}">
                <a16:creationId xmlns:a16="http://schemas.microsoft.com/office/drawing/2014/main" id="{0A762EBD-A18E-48A2-BD6B-1BBD22AA1019}"/>
              </a:ext>
            </a:extLst>
          </p:cNvPr>
          <p:cNvSpPr/>
          <p:nvPr/>
        </p:nvSpPr>
        <p:spPr>
          <a:xfrm>
            <a:off x="3692021" y="4370665"/>
            <a:ext cx="583073" cy="1701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9" name="ZoneTexte 8">
            <a:extLst>
              <a:ext uri="{FF2B5EF4-FFF2-40B4-BE49-F238E27FC236}">
                <a16:creationId xmlns:a16="http://schemas.microsoft.com/office/drawing/2014/main" id="{F4F7547B-8ACF-40AA-B9AA-79B112DB33AE}"/>
              </a:ext>
            </a:extLst>
          </p:cNvPr>
          <p:cNvSpPr txBox="1"/>
          <p:nvPr/>
        </p:nvSpPr>
        <p:spPr>
          <a:xfrm>
            <a:off x="3344130" y="4279250"/>
            <a:ext cx="1038459" cy="307777"/>
          </a:xfrm>
          <a:prstGeom prst="rect">
            <a:avLst/>
          </a:prstGeom>
          <a:noFill/>
        </p:spPr>
        <p:txBody>
          <a:bodyPr wrap="square" rtlCol="0">
            <a:spAutoFit/>
          </a:bodyPr>
          <a:lstStyle/>
          <a:p>
            <a:pPr algn="ctr"/>
            <a:r>
              <a:rPr lang="fr-FR" sz="1400" dirty="0"/>
              <a:t>Chaudière</a:t>
            </a:r>
            <a:endParaRPr lang="fr-CH" sz="1400" dirty="0"/>
          </a:p>
        </p:txBody>
      </p:sp>
      <p:sp>
        <p:nvSpPr>
          <p:cNvPr id="7" name="Rectangle 6">
            <a:extLst>
              <a:ext uri="{FF2B5EF4-FFF2-40B4-BE49-F238E27FC236}">
                <a16:creationId xmlns:a16="http://schemas.microsoft.com/office/drawing/2014/main" id="{D6E238AE-726D-438C-AE92-44371E996B28}"/>
              </a:ext>
            </a:extLst>
          </p:cNvPr>
          <p:cNvSpPr/>
          <p:nvPr/>
        </p:nvSpPr>
        <p:spPr>
          <a:xfrm>
            <a:off x="4672669" y="4630723"/>
            <a:ext cx="427838" cy="1929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2" name="ZoneTexte 11">
            <a:extLst>
              <a:ext uri="{FF2B5EF4-FFF2-40B4-BE49-F238E27FC236}">
                <a16:creationId xmlns:a16="http://schemas.microsoft.com/office/drawing/2014/main" id="{DACE3C5C-5A60-4665-A737-8515819863EE}"/>
              </a:ext>
            </a:extLst>
          </p:cNvPr>
          <p:cNvSpPr txBox="1"/>
          <p:nvPr/>
        </p:nvSpPr>
        <p:spPr>
          <a:xfrm>
            <a:off x="4573225" y="4587027"/>
            <a:ext cx="626725" cy="307777"/>
          </a:xfrm>
          <a:prstGeom prst="rect">
            <a:avLst/>
          </a:prstGeom>
          <a:noFill/>
        </p:spPr>
        <p:txBody>
          <a:bodyPr wrap="square" rtlCol="0">
            <a:spAutoFit/>
          </a:bodyPr>
          <a:lstStyle/>
          <a:p>
            <a:pPr algn="ctr"/>
            <a:r>
              <a:rPr lang="fr-FR" sz="1400" dirty="0"/>
              <a:t>Filtre</a:t>
            </a:r>
            <a:endParaRPr lang="fr-CH" sz="1400" dirty="0"/>
          </a:p>
        </p:txBody>
      </p:sp>
      <p:sp>
        <p:nvSpPr>
          <p:cNvPr id="14" name="ZoneTexte 13">
            <a:extLst>
              <a:ext uri="{FF2B5EF4-FFF2-40B4-BE49-F238E27FC236}">
                <a16:creationId xmlns:a16="http://schemas.microsoft.com/office/drawing/2014/main" id="{DCBDD94C-C8F8-4E87-8D29-9E8A59CCDA6A}"/>
              </a:ext>
            </a:extLst>
          </p:cNvPr>
          <p:cNvSpPr txBox="1"/>
          <p:nvPr/>
        </p:nvSpPr>
        <p:spPr>
          <a:xfrm>
            <a:off x="6644736" y="1950289"/>
            <a:ext cx="1685532" cy="523220"/>
          </a:xfrm>
          <a:prstGeom prst="rect">
            <a:avLst/>
          </a:prstGeom>
          <a:solidFill>
            <a:schemeClr val="bg1"/>
          </a:solidFill>
        </p:spPr>
        <p:txBody>
          <a:bodyPr wrap="square" rtlCol="0">
            <a:spAutoFit/>
          </a:bodyPr>
          <a:lstStyle/>
          <a:p>
            <a:pPr algn="ctr"/>
            <a:r>
              <a:rPr lang="fr-FR" sz="1400" dirty="0"/>
              <a:t>ORC – Turbine et générateur</a:t>
            </a:r>
            <a:endParaRPr lang="fr-CH" sz="1400" dirty="0"/>
          </a:p>
        </p:txBody>
      </p:sp>
      <p:sp>
        <p:nvSpPr>
          <p:cNvPr id="10" name="Rectangle 9">
            <a:extLst>
              <a:ext uri="{FF2B5EF4-FFF2-40B4-BE49-F238E27FC236}">
                <a16:creationId xmlns:a16="http://schemas.microsoft.com/office/drawing/2014/main" id="{06461CFA-7A2F-4AB6-B108-35FB09EA6DAA}"/>
              </a:ext>
            </a:extLst>
          </p:cNvPr>
          <p:cNvSpPr/>
          <p:nvPr/>
        </p:nvSpPr>
        <p:spPr>
          <a:xfrm>
            <a:off x="6459523" y="2434308"/>
            <a:ext cx="511728" cy="908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6" name="ZoneTexte 15">
            <a:extLst>
              <a:ext uri="{FF2B5EF4-FFF2-40B4-BE49-F238E27FC236}">
                <a16:creationId xmlns:a16="http://schemas.microsoft.com/office/drawing/2014/main" id="{F1E61146-3240-4DE5-BA15-55C1743EA1D1}"/>
              </a:ext>
            </a:extLst>
          </p:cNvPr>
          <p:cNvSpPr txBox="1"/>
          <p:nvPr/>
        </p:nvSpPr>
        <p:spPr>
          <a:xfrm>
            <a:off x="9035388" y="2924810"/>
            <a:ext cx="1136427" cy="307777"/>
          </a:xfrm>
          <a:prstGeom prst="rect">
            <a:avLst/>
          </a:prstGeom>
          <a:solidFill>
            <a:schemeClr val="bg1"/>
          </a:solidFill>
        </p:spPr>
        <p:txBody>
          <a:bodyPr wrap="square" rtlCol="0">
            <a:spAutoFit/>
          </a:bodyPr>
          <a:lstStyle/>
          <a:p>
            <a:pPr algn="ctr"/>
            <a:r>
              <a:rPr lang="fr-FR" sz="1400" dirty="0"/>
              <a:t>Electricité</a:t>
            </a:r>
            <a:endParaRPr lang="fr-CH" sz="1400" dirty="0"/>
          </a:p>
        </p:txBody>
      </p:sp>
      <p:sp>
        <p:nvSpPr>
          <p:cNvPr id="17" name="ZoneTexte 16">
            <a:extLst>
              <a:ext uri="{FF2B5EF4-FFF2-40B4-BE49-F238E27FC236}">
                <a16:creationId xmlns:a16="http://schemas.microsoft.com/office/drawing/2014/main" id="{931C9AC1-2583-40DE-A51E-7AF3D867B635}"/>
              </a:ext>
            </a:extLst>
          </p:cNvPr>
          <p:cNvSpPr txBox="1"/>
          <p:nvPr/>
        </p:nvSpPr>
        <p:spPr>
          <a:xfrm>
            <a:off x="9086978" y="4540811"/>
            <a:ext cx="900801" cy="307777"/>
          </a:xfrm>
          <a:prstGeom prst="rect">
            <a:avLst/>
          </a:prstGeom>
          <a:solidFill>
            <a:schemeClr val="bg1"/>
          </a:solidFill>
        </p:spPr>
        <p:txBody>
          <a:bodyPr wrap="square" rtlCol="0">
            <a:spAutoFit/>
          </a:bodyPr>
          <a:lstStyle/>
          <a:p>
            <a:pPr algn="ctr"/>
            <a:r>
              <a:rPr lang="fr-FR" sz="1400" dirty="0"/>
              <a:t>Chaleur</a:t>
            </a:r>
            <a:endParaRPr lang="fr-CH" sz="1400" dirty="0"/>
          </a:p>
        </p:txBody>
      </p:sp>
      <p:sp>
        <p:nvSpPr>
          <p:cNvPr id="18" name="ZoneTexte 17">
            <a:extLst>
              <a:ext uri="{FF2B5EF4-FFF2-40B4-BE49-F238E27FC236}">
                <a16:creationId xmlns:a16="http://schemas.microsoft.com/office/drawing/2014/main" id="{90ED16DE-3FA1-4DC2-8010-6941460BDD17}"/>
              </a:ext>
            </a:extLst>
          </p:cNvPr>
          <p:cNvSpPr txBox="1"/>
          <p:nvPr/>
        </p:nvSpPr>
        <p:spPr>
          <a:xfrm>
            <a:off x="9083678" y="5495054"/>
            <a:ext cx="900801" cy="307777"/>
          </a:xfrm>
          <a:prstGeom prst="rect">
            <a:avLst/>
          </a:prstGeom>
          <a:solidFill>
            <a:schemeClr val="bg1"/>
          </a:solidFill>
        </p:spPr>
        <p:txBody>
          <a:bodyPr wrap="square" rtlCol="0">
            <a:spAutoFit/>
          </a:bodyPr>
          <a:lstStyle/>
          <a:p>
            <a:pPr algn="ctr"/>
            <a:r>
              <a:rPr lang="fr-FR" sz="1400" dirty="0"/>
              <a:t>Chaleur</a:t>
            </a:r>
            <a:endParaRPr lang="fr-CH" sz="1400" dirty="0"/>
          </a:p>
        </p:txBody>
      </p:sp>
    </p:spTree>
    <p:extLst>
      <p:ext uri="{BB962C8B-B14F-4D97-AF65-F5344CB8AC3E}">
        <p14:creationId xmlns:p14="http://schemas.microsoft.com/office/powerpoint/2010/main" val="4251814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Aperçu de la technologie</a:t>
            </a:r>
          </a:p>
        </p:txBody>
      </p:sp>
      <p:sp>
        <p:nvSpPr>
          <p:cNvPr id="3" name="Inhaltsplatzhalter 2"/>
          <p:cNvSpPr>
            <a:spLocks noGrp="1"/>
          </p:cNvSpPr>
          <p:nvPr>
            <p:ph idx="1"/>
          </p:nvPr>
        </p:nvSpPr>
        <p:spPr>
          <a:xfrm>
            <a:off x="838200" y="1009959"/>
            <a:ext cx="10515600" cy="4838082"/>
          </a:xfrm>
        </p:spPr>
        <p:txBody>
          <a:bodyPr/>
          <a:lstStyle/>
          <a:p>
            <a:pPr algn="just">
              <a:lnSpc>
                <a:spcPct val="100000"/>
              </a:lnSpc>
            </a:pPr>
            <a:r>
              <a:rPr lang="en-US" dirty="0"/>
              <a:t>L'efficacité de ces systèmes varie entre 75-80% pour la production d'énergie thermique et entre 20-25% pour la production </a:t>
            </a:r>
            <a:r>
              <a:rPr lang="en-US" dirty="0" err="1"/>
              <a:t>d'électricité</a:t>
            </a:r>
            <a:endParaRPr lang="en-GB" dirty="0"/>
          </a:p>
          <a:p>
            <a:pPr lvl="1" algn="just">
              <a:lnSpc>
                <a:spcPct val="150000"/>
              </a:lnSpc>
            </a:pPr>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25</a:t>
            </a:fld>
            <a:endParaRPr lang="fr-CH"/>
          </a:p>
        </p:txBody>
      </p:sp>
    </p:spTree>
    <p:extLst>
      <p:ext uri="{BB962C8B-B14F-4D97-AF65-F5344CB8AC3E}">
        <p14:creationId xmlns:p14="http://schemas.microsoft.com/office/powerpoint/2010/main" val="8894975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pPr lvl="0"/>
            <a:r>
              <a:rPr lang="en-GB" dirty="0"/>
              <a:t>Description des mesures d'économie </a:t>
            </a:r>
          </a:p>
        </p:txBody>
      </p:sp>
      <p:sp>
        <p:nvSpPr>
          <p:cNvPr id="6" name="Textplatzhalter 5"/>
          <p:cNvSpPr>
            <a:spLocks noGrp="1"/>
          </p:cNvSpPr>
          <p:nvPr>
            <p:ph type="body" idx="1"/>
          </p:nvPr>
        </p:nvSpPr>
        <p:spPr/>
        <p:txBody>
          <a:bodyPr/>
          <a:lstStyle/>
          <a:p>
            <a:endParaRPr lang="de-DE"/>
          </a:p>
        </p:txBody>
      </p:sp>
      <p:sp>
        <p:nvSpPr>
          <p:cNvPr id="4" name="Foliennummernplatzhalter 3"/>
          <p:cNvSpPr>
            <a:spLocks noGrp="1"/>
          </p:cNvSpPr>
          <p:nvPr>
            <p:ph type="sldNum" sz="quarter" idx="12"/>
          </p:nvPr>
        </p:nvSpPr>
        <p:spPr/>
        <p:txBody>
          <a:bodyPr/>
          <a:lstStyle/>
          <a:p>
            <a:fld id="{EA29A727-5B0F-406F-A76C-7B93759A547D}" type="slidenum">
              <a:rPr lang="fr-CH" smtClean="0"/>
              <a:t>26</a:t>
            </a:fld>
            <a:endParaRPr lang="fr-CH"/>
          </a:p>
        </p:txBody>
      </p:sp>
    </p:spTree>
    <p:extLst>
      <p:ext uri="{BB962C8B-B14F-4D97-AF65-F5344CB8AC3E}">
        <p14:creationId xmlns:p14="http://schemas.microsoft.com/office/powerpoint/2010/main" val="31710462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Installation </a:t>
            </a:r>
            <a:r>
              <a:rPr lang="en-GB" dirty="0" err="1"/>
              <a:t>Photovoltaïque</a:t>
            </a:r>
            <a:r>
              <a:rPr lang="en-GB" dirty="0"/>
              <a:t> : </a:t>
            </a:r>
            <a:r>
              <a:rPr lang="en-GB" dirty="0" err="1"/>
              <a:t>paramètres</a:t>
            </a:r>
            <a:r>
              <a:rPr lang="en-GB" dirty="0"/>
              <a:t> à prendre </a:t>
            </a:r>
            <a:r>
              <a:rPr lang="en-GB" dirty="0" err="1"/>
              <a:t>en</a:t>
            </a:r>
            <a:r>
              <a:rPr lang="en-GB" dirty="0"/>
              <a:t> </a:t>
            </a:r>
            <a:r>
              <a:rPr lang="en-GB" dirty="0" err="1"/>
              <a:t>compte</a:t>
            </a:r>
            <a:endParaRPr lang="en-GB" dirty="0"/>
          </a:p>
        </p:txBody>
      </p:sp>
      <p:sp>
        <p:nvSpPr>
          <p:cNvPr id="3" name="Inhaltsplatzhalter 2"/>
          <p:cNvSpPr>
            <a:spLocks noGrp="1"/>
          </p:cNvSpPr>
          <p:nvPr>
            <p:ph idx="1"/>
          </p:nvPr>
        </p:nvSpPr>
        <p:spPr/>
        <p:txBody>
          <a:bodyPr>
            <a:normAutofit/>
          </a:bodyPr>
          <a:lstStyle/>
          <a:p>
            <a:pPr algn="just">
              <a:lnSpc>
                <a:spcPct val="120000"/>
              </a:lnSpc>
            </a:pPr>
            <a:r>
              <a:rPr lang="en-GB" dirty="0" err="1"/>
              <a:t>Dimensionnement</a:t>
            </a:r>
            <a:r>
              <a:rPr lang="en-GB" dirty="0"/>
              <a:t> de </a:t>
            </a:r>
            <a:r>
              <a:rPr lang="en-GB" dirty="0" err="1"/>
              <a:t>l'installation</a:t>
            </a:r>
            <a:r>
              <a:rPr lang="en-GB" dirty="0"/>
              <a:t> PV (</a:t>
            </a:r>
            <a:r>
              <a:rPr lang="en-GB" dirty="0" err="1"/>
              <a:t>en</a:t>
            </a:r>
            <a:r>
              <a:rPr lang="en-GB" dirty="0"/>
              <a:t> </a:t>
            </a:r>
            <a:r>
              <a:rPr lang="en-GB" dirty="0" err="1"/>
              <a:t>fonction</a:t>
            </a:r>
            <a:r>
              <a:rPr lang="en-GB" dirty="0"/>
              <a:t> de la surface disponible et de la </a:t>
            </a:r>
            <a:r>
              <a:rPr lang="en-GB" dirty="0" err="1"/>
              <a:t>consommation</a:t>
            </a:r>
            <a:r>
              <a:rPr lang="en-GB" dirty="0"/>
              <a:t> </a:t>
            </a:r>
            <a:r>
              <a:rPr lang="en-GB" dirty="0" err="1"/>
              <a:t>électrique</a:t>
            </a:r>
            <a:r>
              <a:rPr lang="en-GB" dirty="0"/>
              <a:t> sur place)</a:t>
            </a:r>
          </a:p>
          <a:p>
            <a:pPr algn="just">
              <a:lnSpc>
                <a:spcPct val="120000"/>
              </a:lnSpc>
            </a:pPr>
            <a:r>
              <a:rPr lang="en-GB" dirty="0"/>
              <a:t>Optimisation de </a:t>
            </a:r>
            <a:r>
              <a:rPr lang="en-GB" dirty="0" err="1"/>
              <a:t>l'angle</a:t>
            </a:r>
            <a:r>
              <a:rPr lang="en-GB" dirty="0"/>
              <a:t> </a:t>
            </a:r>
            <a:r>
              <a:rPr lang="en-GB" dirty="0" err="1"/>
              <a:t>d'inclinaison</a:t>
            </a:r>
            <a:r>
              <a:rPr lang="en-GB" dirty="0"/>
              <a:t> des modules</a:t>
            </a:r>
          </a:p>
          <a:p>
            <a:pPr algn="just">
              <a:lnSpc>
                <a:spcPct val="120000"/>
              </a:lnSpc>
            </a:pPr>
            <a:r>
              <a:rPr lang="en-GB" dirty="0"/>
              <a:t>Optimisation de </a:t>
            </a:r>
            <a:r>
              <a:rPr lang="en-GB" dirty="0" err="1"/>
              <a:t>l'angle</a:t>
            </a:r>
            <a:r>
              <a:rPr lang="en-GB" dirty="0"/>
              <a:t> </a:t>
            </a:r>
            <a:r>
              <a:rPr lang="en-GB" dirty="0" err="1"/>
              <a:t>d'azimut</a:t>
            </a:r>
            <a:r>
              <a:rPr lang="en-GB" dirty="0"/>
              <a:t> des modules</a:t>
            </a:r>
          </a:p>
          <a:p>
            <a:pPr algn="just">
              <a:lnSpc>
                <a:spcPct val="120000"/>
              </a:lnSpc>
            </a:pPr>
            <a:r>
              <a:rPr lang="en-GB" dirty="0"/>
              <a:t>Dimensionnement du système de stockage (le cas échéant)</a:t>
            </a:r>
          </a:p>
          <a:p>
            <a:pPr algn="just">
              <a:lnSpc>
                <a:spcPct val="120000"/>
              </a:lnSpc>
            </a:pPr>
            <a:r>
              <a:rPr lang="en-GB" dirty="0"/>
              <a:t>Gestion de la température des cellules</a:t>
            </a:r>
          </a:p>
          <a:p>
            <a:pPr algn="just">
              <a:lnSpc>
                <a:spcPct val="120000"/>
              </a:lnSpc>
            </a:pPr>
            <a:r>
              <a:rPr lang="en-GB" dirty="0"/>
              <a:t>Maintenance et </a:t>
            </a:r>
            <a:r>
              <a:rPr lang="en-GB" dirty="0" err="1"/>
              <a:t>nettoyage</a:t>
            </a:r>
            <a:r>
              <a:rPr lang="en-GB" dirty="0"/>
              <a:t> des </a:t>
            </a:r>
            <a:r>
              <a:rPr lang="en-GB" dirty="0" err="1"/>
              <a:t>panneaux</a:t>
            </a:r>
            <a:r>
              <a:rPr lang="en-GB" dirty="0"/>
              <a:t> </a:t>
            </a:r>
          </a:p>
        </p:txBody>
      </p:sp>
      <p:sp>
        <p:nvSpPr>
          <p:cNvPr id="4" name="Foliennummernplatzhalter 3"/>
          <p:cNvSpPr>
            <a:spLocks noGrp="1"/>
          </p:cNvSpPr>
          <p:nvPr>
            <p:ph type="sldNum" sz="quarter" idx="12"/>
          </p:nvPr>
        </p:nvSpPr>
        <p:spPr/>
        <p:txBody>
          <a:bodyPr/>
          <a:lstStyle/>
          <a:p>
            <a:fld id="{EA29A727-5B0F-406F-A76C-7B93759A547D}" type="slidenum">
              <a:rPr lang="fr-CH" smtClean="0"/>
              <a:t>27</a:t>
            </a:fld>
            <a:endParaRPr lang="fr-CH"/>
          </a:p>
        </p:txBody>
      </p:sp>
    </p:spTree>
    <p:extLst>
      <p:ext uri="{BB962C8B-B14F-4D97-AF65-F5344CB8AC3E}">
        <p14:creationId xmlns:p14="http://schemas.microsoft.com/office/powerpoint/2010/main" val="36432450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que 5">
            <a:extLst>
              <a:ext uri="{FF2B5EF4-FFF2-40B4-BE49-F238E27FC236}">
                <a16:creationId xmlns:a16="http://schemas.microsoft.com/office/drawing/2014/main" id="{6A916EB8-E07D-44B8-89EB-60947481C55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312888" y="966012"/>
            <a:ext cx="6123678" cy="3748014"/>
          </a:xfrm>
          <a:prstGeom prst="rect">
            <a:avLst/>
          </a:prstGeom>
        </p:spPr>
      </p:pic>
      <p:sp>
        <p:nvSpPr>
          <p:cNvPr id="2" name="Titel 1"/>
          <p:cNvSpPr>
            <a:spLocks noGrp="1"/>
          </p:cNvSpPr>
          <p:nvPr>
            <p:ph type="title"/>
          </p:nvPr>
        </p:nvSpPr>
        <p:spPr/>
        <p:txBody>
          <a:bodyPr/>
          <a:lstStyle/>
          <a:p>
            <a:r>
              <a:rPr lang="en-GB" dirty="0" err="1"/>
              <a:t>Photovoltaïque</a:t>
            </a:r>
            <a:r>
              <a:rPr lang="en-GB" dirty="0"/>
              <a:t> : </a:t>
            </a:r>
            <a:r>
              <a:rPr lang="en-GB" dirty="0" err="1"/>
              <a:t>Coût</a:t>
            </a:r>
            <a:r>
              <a:rPr lang="en-GB" dirty="0"/>
              <a:t> </a:t>
            </a:r>
            <a:r>
              <a:rPr lang="en-GB" dirty="0" err="1"/>
              <a:t>d’installation</a:t>
            </a:r>
            <a:endParaRPr lang="en-GB" dirty="0"/>
          </a:p>
        </p:txBody>
      </p:sp>
      <p:sp>
        <p:nvSpPr>
          <p:cNvPr id="3" name="Inhaltsplatzhalter 2"/>
          <p:cNvSpPr>
            <a:spLocks noGrp="1"/>
          </p:cNvSpPr>
          <p:nvPr>
            <p:ph idx="1"/>
          </p:nvPr>
        </p:nvSpPr>
        <p:spPr>
          <a:xfrm>
            <a:off x="286720" y="4539727"/>
            <a:ext cx="11729571" cy="1893346"/>
          </a:xfrm>
        </p:spPr>
        <p:txBody>
          <a:bodyPr>
            <a:normAutofit fontScale="70000" lnSpcReduction="20000"/>
          </a:bodyPr>
          <a:lstStyle/>
          <a:p>
            <a:pPr algn="just">
              <a:lnSpc>
                <a:spcPct val="120000"/>
              </a:lnSpc>
            </a:pPr>
            <a:r>
              <a:rPr lang="fr-CH" dirty="0"/>
              <a:t>Coûts systèmes PV:  divisés par 5 entre 2010 et 2018.</a:t>
            </a:r>
          </a:p>
          <a:p>
            <a:pPr algn="just">
              <a:lnSpc>
                <a:spcPct val="120000"/>
              </a:lnSpc>
            </a:pPr>
            <a:r>
              <a:rPr lang="fr-CH" dirty="0"/>
              <a:t>Les temps de retour se situent entre 6 et 14 ans en Suisse.</a:t>
            </a:r>
          </a:p>
          <a:p>
            <a:pPr algn="just">
              <a:lnSpc>
                <a:spcPct val="120000"/>
              </a:lnSpc>
            </a:pPr>
            <a:r>
              <a:rPr lang="fr-CH" dirty="0"/>
              <a:t>Les rendements financiers à long termes sont très intéressants.</a:t>
            </a:r>
          </a:p>
          <a:p>
            <a:pPr algn="just">
              <a:lnSpc>
                <a:spcPct val="120000"/>
              </a:lnSpc>
            </a:pPr>
            <a:r>
              <a:rPr lang="fr-CH" dirty="0"/>
              <a:t>En Suisse la rétribution permet en général de subventionner environ 30 % du coût de l’installation.</a:t>
            </a:r>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28</a:t>
            </a:fld>
            <a:endParaRPr lang="fr-CH"/>
          </a:p>
        </p:txBody>
      </p:sp>
      <p:sp>
        <p:nvSpPr>
          <p:cNvPr id="7" name="ZoneTexte 6">
            <a:extLst>
              <a:ext uri="{FF2B5EF4-FFF2-40B4-BE49-F238E27FC236}">
                <a16:creationId xmlns:a16="http://schemas.microsoft.com/office/drawing/2014/main" id="{53604F43-F9E5-4A79-A270-04C2A61FF81D}"/>
              </a:ext>
            </a:extLst>
          </p:cNvPr>
          <p:cNvSpPr txBox="1"/>
          <p:nvPr/>
        </p:nvSpPr>
        <p:spPr>
          <a:xfrm>
            <a:off x="1419113" y="801761"/>
            <a:ext cx="9575202" cy="369332"/>
          </a:xfrm>
          <a:prstGeom prst="rect">
            <a:avLst/>
          </a:prstGeom>
          <a:noFill/>
        </p:spPr>
        <p:txBody>
          <a:bodyPr wrap="square" rtlCol="0">
            <a:spAutoFit/>
          </a:bodyPr>
          <a:lstStyle/>
          <a:p>
            <a:r>
              <a:rPr lang="fr-CH" dirty="0"/>
              <a:t>Coûts d’installations d’un système PV totaux moyens pondérés [IRE</a:t>
            </a:r>
            <a:r>
              <a:rPr lang="fr-CH" sz="1600" dirty="0"/>
              <a:t>], systèmes industrielles</a:t>
            </a:r>
          </a:p>
        </p:txBody>
      </p:sp>
    </p:spTree>
    <p:extLst>
      <p:ext uri="{BB962C8B-B14F-4D97-AF65-F5344CB8AC3E}">
        <p14:creationId xmlns:p14="http://schemas.microsoft.com/office/powerpoint/2010/main" val="4836721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1CD9FD-C7D3-40B7-9273-13931BAAFDDA}"/>
              </a:ext>
            </a:extLst>
          </p:cNvPr>
          <p:cNvSpPr>
            <a:spLocks noGrp="1"/>
          </p:cNvSpPr>
          <p:nvPr>
            <p:ph type="title"/>
          </p:nvPr>
        </p:nvSpPr>
        <p:spPr/>
        <p:txBody>
          <a:bodyPr/>
          <a:lstStyle/>
          <a:p>
            <a:r>
              <a:rPr lang="fr-CH" dirty="0"/>
              <a:t>Photovoltaïque : Financement</a:t>
            </a:r>
          </a:p>
        </p:txBody>
      </p:sp>
      <p:sp>
        <p:nvSpPr>
          <p:cNvPr id="3" name="Espace réservé du contenu 2">
            <a:extLst>
              <a:ext uri="{FF2B5EF4-FFF2-40B4-BE49-F238E27FC236}">
                <a16:creationId xmlns:a16="http://schemas.microsoft.com/office/drawing/2014/main" id="{A7C3F258-B09C-4D41-8887-A9BE13853920}"/>
              </a:ext>
            </a:extLst>
          </p:cNvPr>
          <p:cNvSpPr>
            <a:spLocks noGrp="1"/>
          </p:cNvSpPr>
          <p:nvPr>
            <p:ph idx="1"/>
          </p:nvPr>
        </p:nvSpPr>
        <p:spPr/>
        <p:txBody>
          <a:bodyPr/>
          <a:lstStyle/>
          <a:p>
            <a:pPr marL="0" indent="0">
              <a:buNone/>
            </a:pPr>
            <a:r>
              <a:rPr lang="fr-CH" dirty="0"/>
              <a:t>Si les fonds propres manquent pour l’investissement:</a:t>
            </a:r>
          </a:p>
          <a:p>
            <a:r>
              <a:rPr lang="fr-CH" dirty="0" err="1"/>
              <a:t>Contracting</a:t>
            </a:r>
            <a:endParaRPr lang="fr-CH" dirty="0"/>
          </a:p>
          <a:p>
            <a:r>
              <a:rPr lang="fr-CH" dirty="0"/>
              <a:t>Mise à disposition du toit </a:t>
            </a:r>
          </a:p>
          <a:p>
            <a:endParaRPr lang="fr-CH" dirty="0"/>
          </a:p>
        </p:txBody>
      </p:sp>
      <p:sp>
        <p:nvSpPr>
          <p:cNvPr id="4" name="Espace réservé du numéro de diapositive 3">
            <a:extLst>
              <a:ext uri="{FF2B5EF4-FFF2-40B4-BE49-F238E27FC236}">
                <a16:creationId xmlns:a16="http://schemas.microsoft.com/office/drawing/2014/main" id="{9190D85D-AAF2-455B-BD02-7F7C953680CB}"/>
              </a:ext>
            </a:extLst>
          </p:cNvPr>
          <p:cNvSpPr>
            <a:spLocks noGrp="1"/>
          </p:cNvSpPr>
          <p:nvPr>
            <p:ph type="sldNum" sz="quarter" idx="12"/>
          </p:nvPr>
        </p:nvSpPr>
        <p:spPr/>
        <p:txBody>
          <a:bodyPr/>
          <a:lstStyle/>
          <a:p>
            <a:fld id="{EA29A727-5B0F-406F-A76C-7B93759A547D}" type="slidenum">
              <a:rPr lang="fr-CH" smtClean="0"/>
              <a:t>29</a:t>
            </a:fld>
            <a:endParaRPr lang="fr-CH"/>
          </a:p>
        </p:txBody>
      </p:sp>
    </p:spTree>
    <p:extLst>
      <p:ext uri="{BB962C8B-B14F-4D97-AF65-F5344CB8AC3E}">
        <p14:creationId xmlns:p14="http://schemas.microsoft.com/office/powerpoint/2010/main" val="28761719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E6218B-0E70-4BC9-B6EC-418B56272DAB}"/>
              </a:ext>
            </a:extLst>
          </p:cNvPr>
          <p:cNvSpPr>
            <a:spLocks noGrp="1"/>
          </p:cNvSpPr>
          <p:nvPr>
            <p:ph type="title"/>
          </p:nvPr>
        </p:nvSpPr>
        <p:spPr/>
        <p:txBody>
          <a:bodyPr/>
          <a:lstStyle/>
          <a:p>
            <a:r>
              <a:rPr lang="fr-CH" dirty="0"/>
              <a:t>Photovoltaïque : Avantages</a:t>
            </a:r>
          </a:p>
        </p:txBody>
      </p:sp>
      <p:sp>
        <p:nvSpPr>
          <p:cNvPr id="3" name="Espace réservé du contenu 2">
            <a:extLst>
              <a:ext uri="{FF2B5EF4-FFF2-40B4-BE49-F238E27FC236}">
                <a16:creationId xmlns:a16="http://schemas.microsoft.com/office/drawing/2014/main" id="{67DCD22B-60EA-46F8-B1CC-5F28A8D2FDB5}"/>
              </a:ext>
            </a:extLst>
          </p:cNvPr>
          <p:cNvSpPr>
            <a:spLocks noGrp="1"/>
          </p:cNvSpPr>
          <p:nvPr>
            <p:ph idx="1"/>
          </p:nvPr>
        </p:nvSpPr>
        <p:spPr/>
        <p:txBody>
          <a:bodyPr/>
          <a:lstStyle/>
          <a:p>
            <a:r>
              <a:rPr lang="fr-CH" dirty="0"/>
              <a:t>Augmentation de la part d’énergie renouvelable de l’entreprise</a:t>
            </a:r>
          </a:p>
          <a:p>
            <a:r>
              <a:rPr lang="fr-CH" dirty="0"/>
              <a:t>Plus grande indépendance face aux variations du prix de l’électricité</a:t>
            </a:r>
          </a:p>
          <a:p>
            <a:r>
              <a:rPr lang="fr-CH" dirty="0"/>
              <a:t>Rendement financier intéressant à long terme (grâce à l’autoconsommation)</a:t>
            </a:r>
          </a:p>
          <a:p>
            <a:r>
              <a:rPr lang="fr-CH" dirty="0"/>
              <a:t>Engagement visible de l’extérieur de l’entreprise pour les énergies renouvelables (image de l’entreprise)</a:t>
            </a:r>
          </a:p>
          <a:p>
            <a:endParaRPr lang="fr-CH" dirty="0"/>
          </a:p>
        </p:txBody>
      </p:sp>
      <p:sp>
        <p:nvSpPr>
          <p:cNvPr id="4" name="Espace réservé du numéro de diapositive 3">
            <a:extLst>
              <a:ext uri="{FF2B5EF4-FFF2-40B4-BE49-F238E27FC236}">
                <a16:creationId xmlns:a16="http://schemas.microsoft.com/office/drawing/2014/main" id="{9A16C0FD-183F-45D3-A15D-D109D3D8253B}"/>
              </a:ext>
            </a:extLst>
          </p:cNvPr>
          <p:cNvSpPr>
            <a:spLocks noGrp="1"/>
          </p:cNvSpPr>
          <p:nvPr>
            <p:ph type="sldNum" sz="quarter" idx="12"/>
          </p:nvPr>
        </p:nvSpPr>
        <p:spPr/>
        <p:txBody>
          <a:bodyPr/>
          <a:lstStyle/>
          <a:p>
            <a:fld id="{EA29A727-5B0F-406F-A76C-7B93759A547D}" type="slidenum">
              <a:rPr lang="fr-CH" smtClean="0"/>
              <a:t>30</a:t>
            </a:fld>
            <a:endParaRPr lang="fr-CH"/>
          </a:p>
        </p:txBody>
      </p:sp>
    </p:spTree>
    <p:extLst>
      <p:ext uri="{BB962C8B-B14F-4D97-AF65-F5344CB8AC3E}">
        <p14:creationId xmlns:p14="http://schemas.microsoft.com/office/powerpoint/2010/main" val="16166959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Solaire </a:t>
            </a:r>
            <a:r>
              <a:rPr lang="en-GB" dirty="0" err="1"/>
              <a:t>thermique</a:t>
            </a:r>
            <a:r>
              <a:rPr lang="en-GB" dirty="0"/>
              <a:t>: </a:t>
            </a:r>
            <a:r>
              <a:rPr lang="en-GB" dirty="0" err="1"/>
              <a:t>paramètres</a:t>
            </a:r>
            <a:r>
              <a:rPr lang="en-GB" dirty="0"/>
              <a:t> à prendre </a:t>
            </a:r>
            <a:r>
              <a:rPr lang="en-GB" dirty="0" err="1"/>
              <a:t>en</a:t>
            </a:r>
            <a:r>
              <a:rPr lang="en-GB" dirty="0"/>
              <a:t> </a:t>
            </a:r>
            <a:r>
              <a:rPr lang="en-GB" dirty="0" err="1"/>
              <a:t>compte</a:t>
            </a:r>
            <a:endParaRPr lang="en-GB" dirty="0"/>
          </a:p>
        </p:txBody>
      </p:sp>
      <p:sp>
        <p:nvSpPr>
          <p:cNvPr id="3" name="Inhaltsplatzhalter 2"/>
          <p:cNvSpPr>
            <a:spLocks noGrp="1"/>
          </p:cNvSpPr>
          <p:nvPr>
            <p:ph idx="1"/>
          </p:nvPr>
        </p:nvSpPr>
        <p:spPr/>
        <p:txBody>
          <a:bodyPr>
            <a:normAutofit/>
          </a:bodyPr>
          <a:lstStyle/>
          <a:p>
            <a:pPr algn="just">
              <a:lnSpc>
                <a:spcPct val="120000"/>
              </a:lnSpc>
            </a:pPr>
            <a:r>
              <a:rPr lang="en-GB" dirty="0" err="1"/>
              <a:t>Dimensionnement</a:t>
            </a:r>
            <a:r>
              <a:rPr lang="en-GB" dirty="0"/>
              <a:t> de l'installation solaire thermique </a:t>
            </a:r>
          </a:p>
          <a:p>
            <a:pPr algn="just">
              <a:lnSpc>
                <a:spcPct val="120000"/>
              </a:lnSpc>
            </a:pPr>
            <a:r>
              <a:rPr lang="en-GB" dirty="0"/>
              <a:t>Entretien et nettoyage des capteurs solaires</a:t>
            </a:r>
          </a:p>
          <a:p>
            <a:pPr algn="just">
              <a:lnSpc>
                <a:spcPct val="120000"/>
              </a:lnSpc>
            </a:pPr>
            <a:r>
              <a:rPr lang="en-GB" dirty="0"/>
              <a:t>Optimisation de l'angle d'inclinaison des capteurs</a:t>
            </a:r>
          </a:p>
          <a:p>
            <a:pPr algn="just">
              <a:lnSpc>
                <a:spcPct val="120000"/>
              </a:lnSpc>
            </a:pPr>
            <a:r>
              <a:rPr lang="en-GB" dirty="0"/>
              <a:t>Optimisation de l'angle d'azimut des capteurs</a:t>
            </a:r>
          </a:p>
          <a:p>
            <a:pPr algn="just">
              <a:lnSpc>
                <a:spcPct val="120000"/>
              </a:lnSpc>
            </a:pPr>
            <a:r>
              <a:rPr lang="en-GB" dirty="0"/>
              <a:t>Dimensionnement du système de réservoir de stockage</a:t>
            </a:r>
          </a:p>
          <a:p>
            <a:pPr algn="just">
              <a:lnSpc>
                <a:spcPct val="120000"/>
              </a:lnSpc>
            </a:pPr>
            <a:r>
              <a:rPr lang="en-GB" dirty="0"/>
              <a:t>Isolation des </a:t>
            </a:r>
            <a:r>
              <a:rPr lang="en-GB" dirty="0" err="1"/>
              <a:t>conduites</a:t>
            </a:r>
            <a:r>
              <a:rPr lang="en-GB" dirty="0"/>
              <a:t> du fluide caloporteur</a:t>
            </a:r>
          </a:p>
        </p:txBody>
      </p:sp>
      <p:sp>
        <p:nvSpPr>
          <p:cNvPr id="4" name="Foliennummernplatzhalter 3"/>
          <p:cNvSpPr>
            <a:spLocks noGrp="1"/>
          </p:cNvSpPr>
          <p:nvPr>
            <p:ph type="sldNum" sz="quarter" idx="12"/>
          </p:nvPr>
        </p:nvSpPr>
        <p:spPr/>
        <p:txBody>
          <a:bodyPr/>
          <a:lstStyle/>
          <a:p>
            <a:fld id="{EA29A727-5B0F-406F-A76C-7B93759A547D}" type="slidenum">
              <a:rPr lang="fr-CH" smtClean="0"/>
              <a:t>31</a:t>
            </a:fld>
            <a:endParaRPr lang="fr-CH"/>
          </a:p>
        </p:txBody>
      </p:sp>
    </p:spTree>
    <p:extLst>
      <p:ext uri="{BB962C8B-B14F-4D97-AF65-F5344CB8AC3E}">
        <p14:creationId xmlns:p14="http://schemas.microsoft.com/office/powerpoint/2010/main" val="279911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Solaire </a:t>
            </a:r>
            <a:r>
              <a:rPr lang="en-GB" dirty="0" err="1"/>
              <a:t>thermique</a:t>
            </a:r>
            <a:r>
              <a:rPr lang="en-GB" dirty="0"/>
              <a:t>: </a:t>
            </a:r>
            <a:r>
              <a:rPr lang="en-GB" dirty="0" err="1"/>
              <a:t>Avantages</a:t>
            </a:r>
            <a:endParaRPr lang="en-GB" dirty="0"/>
          </a:p>
        </p:txBody>
      </p:sp>
      <p:sp>
        <p:nvSpPr>
          <p:cNvPr id="3" name="Inhaltsplatzhalter 2"/>
          <p:cNvSpPr>
            <a:spLocks noGrp="1"/>
          </p:cNvSpPr>
          <p:nvPr>
            <p:ph idx="1"/>
          </p:nvPr>
        </p:nvSpPr>
        <p:spPr/>
        <p:txBody>
          <a:bodyPr>
            <a:normAutofit fontScale="92500" lnSpcReduction="20000"/>
          </a:bodyPr>
          <a:lstStyle/>
          <a:p>
            <a:pPr algn="just">
              <a:lnSpc>
                <a:spcPct val="120000"/>
              </a:lnSpc>
            </a:pPr>
            <a:r>
              <a:rPr lang="en-GB" dirty="0"/>
              <a:t>Production d'énergie thermique à partir d'une source renouvelable</a:t>
            </a:r>
          </a:p>
          <a:p>
            <a:pPr algn="just">
              <a:lnSpc>
                <a:spcPct val="120000"/>
              </a:lnSpc>
            </a:pPr>
            <a:r>
              <a:rPr lang="en-GB" dirty="0"/>
              <a:t>Autoproduction d'énergie</a:t>
            </a:r>
          </a:p>
          <a:p>
            <a:pPr algn="just">
              <a:lnSpc>
                <a:spcPct val="120000"/>
              </a:lnSpc>
            </a:pPr>
            <a:r>
              <a:rPr lang="it-IT" dirty="0" err="1"/>
              <a:t>Technologie abordable</a:t>
            </a:r>
            <a:endParaRPr lang="it-IT" dirty="0"/>
          </a:p>
          <a:p>
            <a:pPr algn="just">
              <a:lnSpc>
                <a:spcPct val="120000"/>
              </a:lnSpc>
            </a:pPr>
            <a:r>
              <a:rPr lang="en-GB" dirty="0"/>
              <a:t>Système à haut rendement</a:t>
            </a:r>
          </a:p>
          <a:p>
            <a:pPr algn="just">
              <a:lnSpc>
                <a:spcPct val="120000"/>
              </a:lnSpc>
            </a:pPr>
            <a:r>
              <a:rPr lang="en-US" dirty="0"/>
              <a:t>Faibles coûts d'installation et d'élimination</a:t>
            </a:r>
            <a:endParaRPr lang="en-GB" dirty="0"/>
          </a:p>
          <a:p>
            <a:pPr algn="just">
              <a:lnSpc>
                <a:spcPct val="120000"/>
              </a:lnSpc>
            </a:pPr>
            <a:r>
              <a:rPr lang="en-GB" dirty="0"/>
              <a:t>Réduction significative du coût d'achat de l'énergie</a:t>
            </a:r>
          </a:p>
          <a:p>
            <a:pPr algn="just">
              <a:lnSpc>
                <a:spcPct val="120000"/>
              </a:lnSpc>
            </a:pPr>
            <a:r>
              <a:rPr lang="en-GB" dirty="0"/>
              <a:t>Technologie faisant l'objet d'incitations (selon les pays)</a:t>
            </a:r>
          </a:p>
          <a:p>
            <a:pPr algn="just">
              <a:lnSpc>
                <a:spcPct val="120000"/>
              </a:lnSpc>
            </a:pPr>
            <a:r>
              <a:rPr lang="en-GB" dirty="0"/>
              <a:t>Temps de retour sur investissement court (5-8 ans)</a:t>
            </a:r>
          </a:p>
          <a:p>
            <a:pPr algn="just">
              <a:lnSpc>
                <a:spcPct val="120000"/>
              </a:lnSpc>
            </a:pPr>
            <a:r>
              <a:rPr lang="en-GB" dirty="0"/>
              <a:t>Réduction des </a:t>
            </a:r>
            <a:r>
              <a:rPr lang="en-GB" dirty="0" err="1"/>
              <a:t>émissions</a:t>
            </a:r>
            <a:r>
              <a:rPr lang="en-GB" dirty="0"/>
              <a:t> de </a:t>
            </a:r>
            <a:r>
              <a:rPr lang="en-GB" dirty="0" err="1"/>
              <a:t>gaz</a:t>
            </a:r>
            <a:r>
              <a:rPr lang="en-GB" dirty="0"/>
              <a:t> à </a:t>
            </a:r>
            <a:r>
              <a:rPr lang="en-GB" dirty="0" err="1"/>
              <a:t>effets</a:t>
            </a:r>
            <a:r>
              <a:rPr lang="en-GB" dirty="0"/>
              <a:t> de </a:t>
            </a:r>
            <a:r>
              <a:rPr lang="en-GB" dirty="0" err="1"/>
              <a:t>serre</a:t>
            </a:r>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32</a:t>
            </a:fld>
            <a:endParaRPr lang="fr-CH"/>
          </a:p>
        </p:txBody>
      </p:sp>
    </p:spTree>
    <p:extLst>
      <p:ext uri="{BB962C8B-B14F-4D97-AF65-F5344CB8AC3E}">
        <p14:creationId xmlns:p14="http://schemas.microsoft.com/office/powerpoint/2010/main" val="37013234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err="1"/>
              <a:t>Biomasse</a:t>
            </a:r>
            <a:r>
              <a:rPr lang="en-GB" dirty="0"/>
              <a:t>: </a:t>
            </a:r>
            <a:r>
              <a:rPr lang="en-GB" dirty="0" err="1"/>
              <a:t>paramètres</a:t>
            </a:r>
            <a:r>
              <a:rPr lang="en-GB" dirty="0"/>
              <a:t> à prendre </a:t>
            </a:r>
            <a:r>
              <a:rPr lang="en-GB" dirty="0" err="1"/>
              <a:t>en</a:t>
            </a:r>
            <a:r>
              <a:rPr lang="en-GB" dirty="0"/>
              <a:t> </a:t>
            </a:r>
            <a:r>
              <a:rPr lang="en-GB" dirty="0" err="1"/>
              <a:t>compte</a:t>
            </a:r>
            <a:endParaRPr lang="en-GB" dirty="0"/>
          </a:p>
        </p:txBody>
      </p:sp>
      <p:sp>
        <p:nvSpPr>
          <p:cNvPr id="3" name="Inhaltsplatzhalter 2"/>
          <p:cNvSpPr>
            <a:spLocks noGrp="1"/>
          </p:cNvSpPr>
          <p:nvPr>
            <p:ph idx="1"/>
          </p:nvPr>
        </p:nvSpPr>
        <p:spPr/>
        <p:txBody>
          <a:bodyPr>
            <a:normAutofit lnSpcReduction="10000"/>
          </a:bodyPr>
          <a:lstStyle/>
          <a:p>
            <a:pPr algn="just">
              <a:lnSpc>
                <a:spcPct val="120000"/>
              </a:lnSpc>
            </a:pPr>
            <a:r>
              <a:rPr lang="en-GB" dirty="0" err="1"/>
              <a:t>Dimensionnement</a:t>
            </a:r>
            <a:r>
              <a:rPr lang="en-GB" dirty="0"/>
              <a:t> du système de biomasse </a:t>
            </a:r>
          </a:p>
          <a:p>
            <a:pPr algn="just">
              <a:lnSpc>
                <a:spcPct val="120000"/>
              </a:lnSpc>
            </a:pPr>
            <a:r>
              <a:rPr lang="en-GB" dirty="0"/>
              <a:t>Entretien du système de biomasse</a:t>
            </a:r>
          </a:p>
          <a:p>
            <a:pPr algn="just">
              <a:lnSpc>
                <a:spcPct val="120000"/>
              </a:lnSpc>
            </a:pPr>
            <a:r>
              <a:rPr lang="en-GB" dirty="0"/>
              <a:t>Qualité élevée de l'approvisionnement en biomasse</a:t>
            </a:r>
          </a:p>
          <a:p>
            <a:pPr algn="just">
              <a:lnSpc>
                <a:spcPct val="120000"/>
              </a:lnSpc>
            </a:pPr>
            <a:r>
              <a:rPr lang="en-GB" dirty="0"/>
              <a:t>Réduction et contrôle de la teneur en humidité</a:t>
            </a:r>
          </a:p>
          <a:p>
            <a:pPr algn="just">
              <a:lnSpc>
                <a:spcPct val="120000"/>
              </a:lnSpc>
            </a:pPr>
            <a:r>
              <a:rPr lang="en-GB" dirty="0"/>
              <a:t>Dimensionnement de l'aérosol-doseur </a:t>
            </a:r>
          </a:p>
          <a:p>
            <a:pPr algn="just">
              <a:lnSpc>
                <a:spcPct val="120000"/>
              </a:lnSpc>
            </a:pPr>
            <a:r>
              <a:rPr lang="en-US" dirty="0"/>
              <a:t>Approvisionnement en biomasse produite localement</a:t>
            </a:r>
            <a:endParaRPr lang="en-GB" dirty="0"/>
          </a:p>
          <a:p>
            <a:pPr algn="just">
              <a:lnSpc>
                <a:spcPct val="120000"/>
              </a:lnSpc>
            </a:pPr>
            <a:r>
              <a:rPr lang="en-GB" dirty="0"/>
              <a:t>Installation de dispositifs de contrôle de la pollution de l'air et des matières particulaires</a:t>
            </a:r>
          </a:p>
        </p:txBody>
      </p:sp>
      <p:sp>
        <p:nvSpPr>
          <p:cNvPr id="4" name="Foliennummernplatzhalter 3"/>
          <p:cNvSpPr>
            <a:spLocks noGrp="1"/>
          </p:cNvSpPr>
          <p:nvPr>
            <p:ph type="sldNum" sz="quarter" idx="12"/>
          </p:nvPr>
        </p:nvSpPr>
        <p:spPr/>
        <p:txBody>
          <a:bodyPr/>
          <a:lstStyle/>
          <a:p>
            <a:fld id="{EA29A727-5B0F-406F-A76C-7B93759A547D}" type="slidenum">
              <a:rPr lang="fr-CH" smtClean="0"/>
              <a:t>33</a:t>
            </a:fld>
            <a:endParaRPr lang="fr-CH"/>
          </a:p>
        </p:txBody>
      </p:sp>
    </p:spTree>
    <p:extLst>
      <p:ext uri="{BB962C8B-B14F-4D97-AF65-F5344CB8AC3E}">
        <p14:creationId xmlns:p14="http://schemas.microsoft.com/office/powerpoint/2010/main" val="8095203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err="1"/>
              <a:t>Biomasse</a:t>
            </a:r>
            <a:r>
              <a:rPr lang="en-GB" dirty="0"/>
              <a:t>: </a:t>
            </a:r>
            <a:r>
              <a:rPr lang="en-GB" dirty="0" err="1"/>
              <a:t>Avantages</a:t>
            </a:r>
            <a:endParaRPr lang="en-GB" dirty="0"/>
          </a:p>
        </p:txBody>
      </p:sp>
      <p:sp>
        <p:nvSpPr>
          <p:cNvPr id="3" name="Inhaltsplatzhalter 2"/>
          <p:cNvSpPr>
            <a:spLocks noGrp="1"/>
          </p:cNvSpPr>
          <p:nvPr>
            <p:ph idx="1"/>
          </p:nvPr>
        </p:nvSpPr>
        <p:spPr/>
        <p:txBody>
          <a:bodyPr>
            <a:normAutofit/>
          </a:bodyPr>
          <a:lstStyle/>
          <a:p>
            <a:pPr algn="just">
              <a:lnSpc>
                <a:spcPct val="120000"/>
              </a:lnSpc>
            </a:pPr>
            <a:r>
              <a:rPr lang="it-IT" dirty="0"/>
              <a:t>Technologie abordable et fiable</a:t>
            </a:r>
          </a:p>
          <a:p>
            <a:pPr algn="just">
              <a:lnSpc>
                <a:spcPct val="120000"/>
              </a:lnSpc>
            </a:pPr>
            <a:r>
              <a:rPr lang="en-GB" dirty="0"/>
              <a:t>Pouvoir calorifique élevé</a:t>
            </a:r>
          </a:p>
          <a:p>
            <a:pPr algn="just">
              <a:lnSpc>
                <a:spcPct val="120000"/>
              </a:lnSpc>
            </a:pPr>
            <a:r>
              <a:rPr lang="en-GB" dirty="0"/>
              <a:t>Réduction significative du coût d'achat de l'énergie (s'il s'agit de</a:t>
            </a:r>
            <a:r>
              <a:rPr lang="en-US" dirty="0"/>
              <a:t> biomasse produite localement)</a:t>
            </a:r>
            <a:endParaRPr lang="en-GB" dirty="0"/>
          </a:p>
          <a:p>
            <a:pPr algn="just">
              <a:lnSpc>
                <a:spcPct val="120000"/>
              </a:lnSpc>
            </a:pPr>
            <a:r>
              <a:rPr lang="en-GB" dirty="0"/>
              <a:t>Technologie faisant l'objet d'incitations (selon les pays)</a:t>
            </a:r>
          </a:p>
          <a:p>
            <a:pPr algn="just">
              <a:lnSpc>
                <a:spcPct val="120000"/>
              </a:lnSpc>
            </a:pPr>
            <a:r>
              <a:rPr lang="en-GB" dirty="0"/>
              <a:t>Temps de retour sur investissement court (5-8 ans)</a:t>
            </a:r>
          </a:p>
          <a:p>
            <a:pPr algn="just">
              <a:lnSpc>
                <a:spcPct val="120000"/>
              </a:lnSpc>
            </a:pPr>
            <a:r>
              <a:rPr lang="en-GB" dirty="0"/>
              <a:t>Réduction des émissions de GES</a:t>
            </a:r>
          </a:p>
        </p:txBody>
      </p:sp>
      <p:sp>
        <p:nvSpPr>
          <p:cNvPr id="4" name="Foliennummernplatzhalter 3"/>
          <p:cNvSpPr>
            <a:spLocks noGrp="1"/>
          </p:cNvSpPr>
          <p:nvPr>
            <p:ph type="sldNum" sz="quarter" idx="12"/>
          </p:nvPr>
        </p:nvSpPr>
        <p:spPr/>
        <p:txBody>
          <a:bodyPr/>
          <a:lstStyle/>
          <a:p>
            <a:fld id="{EA29A727-5B0F-406F-A76C-7B93759A547D}" type="slidenum">
              <a:rPr lang="fr-CH" smtClean="0"/>
              <a:t>34</a:t>
            </a:fld>
            <a:endParaRPr lang="fr-CH"/>
          </a:p>
        </p:txBody>
      </p:sp>
    </p:spTree>
    <p:extLst>
      <p:ext uri="{BB962C8B-B14F-4D97-AF65-F5344CB8AC3E}">
        <p14:creationId xmlns:p14="http://schemas.microsoft.com/office/powerpoint/2010/main" val="8294306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pPr lvl="0"/>
            <a:r>
              <a:rPr lang="en-GB" dirty="0" err="1"/>
              <a:t>Exemples</a:t>
            </a:r>
            <a:r>
              <a:rPr lang="en-GB" dirty="0"/>
              <a:t> de </a:t>
            </a:r>
            <a:r>
              <a:rPr lang="en-GB" dirty="0" err="1"/>
              <a:t>bonnes</a:t>
            </a:r>
            <a:r>
              <a:rPr lang="en-GB" dirty="0"/>
              <a:t> </a:t>
            </a:r>
            <a:r>
              <a:rPr lang="en-GB" dirty="0" err="1"/>
              <a:t>pratiques</a:t>
            </a:r>
            <a:endParaRPr lang="en-GB" dirty="0"/>
          </a:p>
        </p:txBody>
      </p:sp>
      <p:sp>
        <p:nvSpPr>
          <p:cNvPr id="6" name="Textplatzhalter 5"/>
          <p:cNvSpPr>
            <a:spLocks noGrp="1"/>
          </p:cNvSpPr>
          <p:nvPr>
            <p:ph type="body" idx="1"/>
          </p:nvPr>
        </p:nvSpPr>
        <p:spPr/>
        <p:txBody>
          <a:bodyPr/>
          <a:lstStyle/>
          <a:p>
            <a:endParaRPr lang="de-DE"/>
          </a:p>
        </p:txBody>
      </p:sp>
      <p:sp>
        <p:nvSpPr>
          <p:cNvPr id="4" name="Foliennummernplatzhalter 3"/>
          <p:cNvSpPr>
            <a:spLocks noGrp="1"/>
          </p:cNvSpPr>
          <p:nvPr>
            <p:ph type="sldNum" sz="quarter" idx="12"/>
          </p:nvPr>
        </p:nvSpPr>
        <p:spPr/>
        <p:txBody>
          <a:bodyPr/>
          <a:lstStyle/>
          <a:p>
            <a:fld id="{EA29A727-5B0F-406F-A76C-7B93759A547D}" type="slidenum">
              <a:rPr lang="fr-CH" smtClean="0"/>
              <a:t>35</a:t>
            </a:fld>
            <a:endParaRPr lang="fr-CH"/>
          </a:p>
        </p:txBody>
      </p:sp>
    </p:spTree>
    <p:extLst>
      <p:ext uri="{BB962C8B-B14F-4D97-AF65-F5344CB8AC3E}">
        <p14:creationId xmlns:p14="http://schemas.microsoft.com/office/powerpoint/2010/main" val="32062809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err="1"/>
              <a:t>Bonnes</a:t>
            </a:r>
            <a:r>
              <a:rPr lang="de-AT" dirty="0"/>
              <a:t> </a:t>
            </a:r>
            <a:r>
              <a:rPr lang="en-US" dirty="0"/>
              <a:t>pratiques</a:t>
            </a:r>
            <a:r>
              <a:rPr lang="de-AT" dirty="0"/>
              <a:t> - Nuova </a:t>
            </a:r>
            <a:r>
              <a:rPr lang="de-AT" dirty="0" err="1"/>
              <a:t>Sarda</a:t>
            </a:r>
            <a:r>
              <a:rPr lang="de-AT" dirty="0"/>
              <a:t> Industria </a:t>
            </a:r>
            <a:r>
              <a:rPr lang="de-AT" dirty="0" err="1"/>
              <a:t>Casearia</a:t>
            </a:r>
            <a:endParaRPr lang="en-GB" dirty="0"/>
          </a:p>
        </p:txBody>
      </p:sp>
      <p:sp>
        <p:nvSpPr>
          <p:cNvPr id="3" name="Inhaltsplatzhalter 2"/>
          <p:cNvSpPr>
            <a:spLocks noGrp="1"/>
          </p:cNvSpPr>
          <p:nvPr>
            <p:ph idx="1"/>
          </p:nvPr>
        </p:nvSpPr>
        <p:spPr>
          <a:xfrm>
            <a:off x="547744" y="1977801"/>
            <a:ext cx="6872785" cy="4457346"/>
          </a:xfrm>
        </p:spPr>
        <p:txBody>
          <a:bodyPr>
            <a:normAutofit/>
          </a:bodyPr>
          <a:lstStyle/>
          <a:p>
            <a:r>
              <a:rPr lang="en-US" sz="2400" dirty="0"/>
              <a:t>Entreprise travaillant dans le domaine de la fabrication de produits laitiers</a:t>
            </a:r>
          </a:p>
          <a:p>
            <a:pPr marL="0" indent="0">
              <a:buNone/>
            </a:pPr>
            <a:endParaRPr lang="en-US" sz="2400" dirty="0"/>
          </a:p>
          <a:p>
            <a:r>
              <a:rPr lang="en-US" sz="2400" b="1" dirty="0"/>
              <a:t>Situation de départ</a:t>
            </a:r>
            <a:endParaRPr lang="en-US" sz="2400" dirty="0"/>
          </a:p>
          <a:p>
            <a:pPr lvl="1">
              <a:buFont typeface="Wingdings" panose="05000000000000000000" pitchFamily="2" charset="2"/>
              <a:buChar char="Ø"/>
            </a:pPr>
            <a:r>
              <a:rPr lang="en-US" dirty="0"/>
              <a:t> Chaudières à mazout</a:t>
            </a:r>
          </a:p>
        </p:txBody>
      </p:sp>
      <p:sp>
        <p:nvSpPr>
          <p:cNvPr id="4" name="Foliennummernplatzhalter 3"/>
          <p:cNvSpPr>
            <a:spLocks noGrp="1"/>
          </p:cNvSpPr>
          <p:nvPr>
            <p:ph type="sldNum" sz="quarter" idx="12"/>
          </p:nvPr>
        </p:nvSpPr>
        <p:spPr/>
        <p:txBody>
          <a:bodyPr/>
          <a:lstStyle/>
          <a:p>
            <a:fld id="{EA29A727-5B0F-406F-A76C-7B93759A547D}" type="slidenum">
              <a:rPr lang="fr-CH" smtClean="0"/>
              <a:t>36</a:t>
            </a:fld>
            <a:endParaRPr lang="fr-CH" dirty="0"/>
          </a:p>
        </p:txBody>
      </p:sp>
      <p:sp>
        <p:nvSpPr>
          <p:cNvPr id="6" name="Textfeld 5"/>
          <p:cNvSpPr txBox="1"/>
          <p:nvPr/>
        </p:nvSpPr>
        <p:spPr>
          <a:xfrm>
            <a:off x="955342" y="1146411"/>
            <a:ext cx="7744158" cy="461665"/>
          </a:xfrm>
          <a:prstGeom prst="rect">
            <a:avLst/>
          </a:prstGeom>
          <a:noFill/>
        </p:spPr>
        <p:txBody>
          <a:bodyPr wrap="square" rtlCol="0">
            <a:spAutoFit/>
          </a:bodyPr>
          <a:lstStyle/>
          <a:p>
            <a:r>
              <a:rPr lang="en-US" sz="2400" b="1" dirty="0"/>
              <a:t>Installation d'un système d'énergie solaire à concentrateur</a:t>
            </a:r>
          </a:p>
        </p:txBody>
      </p:sp>
      <p:sp>
        <p:nvSpPr>
          <p:cNvPr id="5" name="Textfeld 4"/>
          <p:cNvSpPr txBox="1"/>
          <p:nvPr/>
        </p:nvSpPr>
        <p:spPr>
          <a:xfrm>
            <a:off x="8068460" y="5342257"/>
            <a:ext cx="2595582" cy="369332"/>
          </a:xfrm>
          <a:prstGeom prst="rect">
            <a:avLst/>
          </a:prstGeom>
          <a:noFill/>
        </p:spPr>
        <p:txBody>
          <a:bodyPr wrap="none" rtlCol="0">
            <a:spAutoFit/>
          </a:bodyPr>
          <a:lstStyle/>
          <a:p>
            <a:r>
              <a:rPr lang="de-AT" dirty="0"/>
              <a:t>Source : ship-plants.info</a:t>
            </a:r>
            <a:endParaRPr lang="en-GB" dirty="0"/>
          </a:p>
        </p:txBody>
      </p:sp>
      <p:pic>
        <p:nvPicPr>
          <p:cNvPr id="1026" name="Picture 2" descr="http://ship-plants.info/system/photos/images/000/000/289/medium/csp-f_sannicolodarcidano_(c)_csp-f_solar.jpg?1491902550">
            <a:extLst>
              <a:ext uri="{FF2B5EF4-FFF2-40B4-BE49-F238E27FC236}">
                <a16:creationId xmlns:a16="http://schemas.microsoft.com/office/drawing/2014/main" id="{B66A7796-88C2-47D8-867B-2B070C6DEC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0202" y="2624999"/>
            <a:ext cx="4870360" cy="2743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3022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err="1"/>
              <a:t>Bonnes</a:t>
            </a:r>
            <a:r>
              <a:rPr lang="de-AT" dirty="0"/>
              <a:t> </a:t>
            </a:r>
            <a:r>
              <a:rPr lang="en-US" dirty="0"/>
              <a:t>pratiques</a:t>
            </a:r>
            <a:r>
              <a:rPr lang="de-AT" dirty="0"/>
              <a:t> - Nuova </a:t>
            </a:r>
            <a:r>
              <a:rPr lang="de-AT" dirty="0" err="1"/>
              <a:t>Sarda</a:t>
            </a:r>
            <a:r>
              <a:rPr lang="de-AT" dirty="0"/>
              <a:t> Industria </a:t>
            </a:r>
            <a:r>
              <a:rPr lang="de-AT" dirty="0" err="1"/>
              <a:t>Casearia</a:t>
            </a:r>
            <a:endParaRPr lang="en-GB" dirty="0"/>
          </a:p>
        </p:txBody>
      </p:sp>
      <p:sp>
        <p:nvSpPr>
          <p:cNvPr id="3" name="Inhaltsplatzhalter 2"/>
          <p:cNvSpPr>
            <a:spLocks noGrp="1"/>
          </p:cNvSpPr>
          <p:nvPr>
            <p:ph idx="1"/>
          </p:nvPr>
        </p:nvSpPr>
        <p:spPr>
          <a:xfrm>
            <a:off x="818865" y="1255594"/>
            <a:ext cx="7880635" cy="4921370"/>
          </a:xfrm>
        </p:spPr>
        <p:txBody>
          <a:bodyPr>
            <a:normAutofit/>
          </a:bodyPr>
          <a:lstStyle/>
          <a:p>
            <a:r>
              <a:rPr lang="en-US" sz="2400" b="1" dirty="0"/>
              <a:t>Les mesures</a:t>
            </a:r>
          </a:p>
          <a:p>
            <a:endParaRPr lang="en-US" sz="1400" dirty="0"/>
          </a:p>
          <a:p>
            <a:pPr lvl="1">
              <a:buFont typeface="Wingdings" panose="05000000000000000000" pitchFamily="2" charset="2"/>
              <a:buChar char="Ø"/>
            </a:pPr>
            <a:r>
              <a:rPr lang="en-US" dirty="0"/>
              <a:t>Installation de 995 m</a:t>
            </a:r>
            <a:r>
              <a:rPr lang="en-US" baseline="30000" dirty="0"/>
              <a:t>2</a:t>
            </a:r>
            <a:r>
              <a:rPr lang="en-US" dirty="0"/>
              <a:t> de </a:t>
            </a:r>
            <a:r>
              <a:rPr lang="en-US" dirty="0" err="1"/>
              <a:t>capteurs</a:t>
            </a:r>
            <a:r>
              <a:rPr lang="en-US" dirty="0"/>
              <a:t> Fresnel</a:t>
            </a:r>
            <a:endParaRPr lang="en-US" baseline="30000" dirty="0"/>
          </a:p>
          <a:p>
            <a:pPr lvl="1" algn="just">
              <a:buFont typeface="Wingdings" panose="05000000000000000000" pitchFamily="2" charset="2"/>
              <a:buChar char="Ø"/>
            </a:pPr>
            <a:r>
              <a:rPr lang="en-US" dirty="0"/>
              <a:t>Production de vapeur à 200 °C et 12 bars, alimentée directement dans le système vapeur de production de fromage sans stockage</a:t>
            </a:r>
          </a:p>
        </p:txBody>
      </p:sp>
      <p:sp>
        <p:nvSpPr>
          <p:cNvPr id="4" name="Foliennummernplatzhalter 3"/>
          <p:cNvSpPr>
            <a:spLocks noGrp="1"/>
          </p:cNvSpPr>
          <p:nvPr>
            <p:ph type="sldNum" sz="quarter" idx="12"/>
          </p:nvPr>
        </p:nvSpPr>
        <p:spPr/>
        <p:txBody>
          <a:bodyPr/>
          <a:lstStyle/>
          <a:p>
            <a:fld id="{EA29A727-5B0F-406F-A76C-7B93759A547D}" type="slidenum">
              <a:rPr lang="fr-CH" smtClean="0"/>
              <a:t>37</a:t>
            </a:fld>
            <a:endParaRPr lang="fr-CH" dirty="0"/>
          </a:p>
        </p:txBody>
      </p:sp>
      <p:sp>
        <p:nvSpPr>
          <p:cNvPr id="7" name="Textfeld 6"/>
          <p:cNvSpPr txBox="1"/>
          <p:nvPr/>
        </p:nvSpPr>
        <p:spPr>
          <a:xfrm>
            <a:off x="9236404" y="1074509"/>
            <a:ext cx="2762295" cy="4708981"/>
          </a:xfrm>
          <a:prstGeom prst="rect">
            <a:avLst/>
          </a:prstGeom>
          <a:noFill/>
        </p:spPr>
        <p:txBody>
          <a:bodyPr wrap="none" rtlCol="0">
            <a:spAutoFit/>
          </a:bodyPr>
          <a:lstStyle/>
          <a:p>
            <a:r>
              <a:rPr lang="en-US" sz="2000" b="1"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Économies</a:t>
            </a:r>
          </a:p>
          <a:p>
            <a:r>
              <a:rPr lang="en-US" sz="2000" b="1" dirty="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rPr>
              <a:t>500’000 kWh/a</a:t>
            </a:r>
          </a:p>
          <a:p>
            <a:endParaRPr lang="en-US" sz="2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a:p>
            <a:r>
              <a:rPr lang="en-US" sz="2000" b="1"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Économies</a:t>
            </a:r>
          </a:p>
          <a:p>
            <a:r>
              <a:rPr lang="en-US" sz="2000" b="1" dirty="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rPr>
              <a:t>35’000 EUR</a:t>
            </a:r>
          </a:p>
          <a:p>
            <a:endParaRPr lang="en-US" sz="2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a:p>
            <a:r>
              <a:rPr lang="en-US" sz="2000" b="1"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Investissement</a:t>
            </a:r>
          </a:p>
          <a:p>
            <a:r>
              <a:rPr lang="en-US" sz="2000" b="1" dirty="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rPr>
              <a:t>140’000 EUR</a:t>
            </a:r>
          </a:p>
          <a:p>
            <a:endParaRPr lang="en-US" sz="2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a:p>
            <a:r>
              <a:rPr lang="en-US" sz="2000" b="1"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Temps de retour </a:t>
            </a:r>
          </a:p>
          <a:p>
            <a:r>
              <a:rPr lang="en-US" sz="2000" b="1"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sur investissement</a:t>
            </a:r>
          </a:p>
          <a:p>
            <a:r>
              <a:rPr lang="en-US" sz="2000" b="1" dirty="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rPr>
              <a:t>4 </a:t>
            </a:r>
            <a:r>
              <a:rPr lang="en-US" sz="2000" b="1" dirty="0" err="1">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rPr>
              <a:t>ans</a:t>
            </a:r>
            <a:endParaRPr lang="en-US" sz="2000" b="1" dirty="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endParaRPr>
          </a:p>
          <a:p>
            <a:endParaRPr lang="en-US" sz="2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a:p>
            <a:r>
              <a:rPr lang="en-US" sz="2000" b="1"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Année de </a:t>
            </a:r>
            <a:r>
              <a:rPr lang="en-US" sz="2000" b="1" dirty="0" err="1">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réalisation </a:t>
            </a:r>
          </a:p>
          <a:p>
            <a:r>
              <a:rPr lang="en-US" sz="2000" b="1" dirty="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rPr>
              <a:t>2015</a:t>
            </a:r>
          </a:p>
        </p:txBody>
      </p:sp>
    </p:spTree>
    <p:extLst>
      <p:ext uri="{BB962C8B-B14F-4D97-AF65-F5344CB8AC3E}">
        <p14:creationId xmlns:p14="http://schemas.microsoft.com/office/powerpoint/2010/main" val="16842344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pPr lvl="0"/>
            <a:r>
              <a:rPr lang="en-GB" dirty="0" err="1"/>
              <a:t>Outils</a:t>
            </a:r>
            <a:endParaRPr lang="de-DE" dirty="0"/>
          </a:p>
        </p:txBody>
      </p:sp>
      <p:sp>
        <p:nvSpPr>
          <p:cNvPr id="6" name="Textplatzhalter 5"/>
          <p:cNvSpPr>
            <a:spLocks noGrp="1"/>
          </p:cNvSpPr>
          <p:nvPr>
            <p:ph type="body" idx="1"/>
          </p:nvPr>
        </p:nvSpPr>
        <p:spPr/>
        <p:txBody>
          <a:bodyPr/>
          <a:lstStyle/>
          <a:p>
            <a:endParaRPr lang="de-DE"/>
          </a:p>
        </p:txBody>
      </p:sp>
      <p:sp>
        <p:nvSpPr>
          <p:cNvPr id="4" name="Foliennummernplatzhalter 3"/>
          <p:cNvSpPr>
            <a:spLocks noGrp="1"/>
          </p:cNvSpPr>
          <p:nvPr>
            <p:ph type="sldNum" sz="quarter" idx="12"/>
          </p:nvPr>
        </p:nvSpPr>
        <p:spPr/>
        <p:txBody>
          <a:bodyPr/>
          <a:lstStyle/>
          <a:p>
            <a:fld id="{EA29A727-5B0F-406F-A76C-7B93759A547D}" type="slidenum">
              <a:rPr lang="fr-CH" smtClean="0"/>
              <a:t>38</a:t>
            </a:fld>
            <a:endParaRPr lang="fr-CH"/>
          </a:p>
        </p:txBody>
      </p:sp>
    </p:spTree>
    <p:extLst>
      <p:ext uri="{BB962C8B-B14F-4D97-AF65-F5344CB8AC3E}">
        <p14:creationId xmlns:p14="http://schemas.microsoft.com/office/powerpoint/2010/main" val="4680235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a:t>Liste de </a:t>
            </a:r>
            <a:r>
              <a:rPr lang="de-AT" dirty="0" err="1"/>
              <a:t>vérification</a:t>
            </a:r>
            <a:r>
              <a:rPr lang="de-AT" dirty="0"/>
              <a:t> de </a:t>
            </a:r>
            <a:r>
              <a:rPr lang="de-AT" dirty="0" err="1"/>
              <a:t>systèmes</a:t>
            </a:r>
            <a:r>
              <a:rPr lang="de-AT" dirty="0"/>
              <a:t> PV</a:t>
            </a:r>
            <a:endParaRPr lang="en-GB" dirty="0"/>
          </a:p>
        </p:txBody>
      </p:sp>
      <p:sp>
        <p:nvSpPr>
          <p:cNvPr id="3" name="Inhaltsplatzhalter 2"/>
          <p:cNvSpPr>
            <a:spLocks noGrp="1"/>
          </p:cNvSpPr>
          <p:nvPr>
            <p:ph idx="1"/>
          </p:nvPr>
        </p:nvSpPr>
        <p:spPr>
          <a:xfrm>
            <a:off x="838200" y="1338882"/>
            <a:ext cx="10327547" cy="4838082"/>
          </a:xfrm>
        </p:spPr>
        <p:txBody>
          <a:bodyPr>
            <a:normAutofit fontScale="92500"/>
          </a:bodyPr>
          <a:lstStyle/>
          <a:p>
            <a:pPr algn="just"/>
            <a:r>
              <a:rPr lang="en-US" sz="2400" dirty="0"/>
              <a:t>Exemples de points à prendre en compte</a:t>
            </a:r>
          </a:p>
          <a:p>
            <a:pPr algn="just"/>
            <a:endParaRPr lang="en-US" sz="1500" dirty="0"/>
          </a:p>
          <a:p>
            <a:pPr lvl="1" algn="just">
              <a:lnSpc>
                <a:spcPct val="120000"/>
              </a:lnSpc>
              <a:buFont typeface="Wingdings" panose="05000000000000000000" pitchFamily="2" charset="2"/>
              <a:buChar char="Ø"/>
            </a:pPr>
            <a:r>
              <a:rPr lang="en-US" dirty="0"/>
              <a:t>Le site d'installation est-il caractérisé par un bon rayonnement solaire au cours de l'année ?</a:t>
            </a:r>
          </a:p>
          <a:p>
            <a:pPr lvl="1" algn="just">
              <a:lnSpc>
                <a:spcPct val="120000"/>
              </a:lnSpc>
              <a:buFont typeface="Wingdings" panose="05000000000000000000" pitchFamily="2" charset="2"/>
              <a:buChar char="Ø"/>
            </a:pPr>
            <a:r>
              <a:rPr lang="en-GB" dirty="0"/>
              <a:t>L'angle d'inclinaison est-il optimisé pour le système solaire ?</a:t>
            </a:r>
          </a:p>
          <a:p>
            <a:pPr lvl="1" algn="just">
              <a:lnSpc>
                <a:spcPct val="120000"/>
              </a:lnSpc>
              <a:buFont typeface="Wingdings" panose="05000000000000000000" pitchFamily="2" charset="2"/>
              <a:buChar char="Ø"/>
            </a:pPr>
            <a:r>
              <a:rPr lang="en-GB" dirty="0"/>
              <a:t>L'angle d'azimut est-il optimisé pour obtenir des performances optimales ?</a:t>
            </a:r>
          </a:p>
          <a:p>
            <a:pPr lvl="1" algn="just">
              <a:lnSpc>
                <a:spcPct val="120000"/>
              </a:lnSpc>
              <a:buFont typeface="Wingdings" panose="05000000000000000000" pitchFamily="2" charset="2"/>
              <a:buChar char="Ø"/>
            </a:pPr>
            <a:r>
              <a:rPr lang="en-US" dirty="0"/>
              <a:t>Y a-t-il une bonne adéquation entre la demande d'énergie du bâtiment et l'énergie disponible à partir du générateur photovoltaïque ?</a:t>
            </a:r>
          </a:p>
          <a:p>
            <a:pPr lvl="1" algn="just">
              <a:lnSpc>
                <a:spcPct val="120000"/>
              </a:lnSpc>
              <a:buFont typeface="Wingdings" panose="05000000000000000000" pitchFamily="2" charset="2"/>
              <a:buChar char="Ø"/>
            </a:pPr>
            <a:r>
              <a:rPr lang="en-GB" dirty="0"/>
              <a:t>Un stockage </a:t>
            </a:r>
            <a:r>
              <a:rPr lang="en-GB" dirty="0" err="1"/>
              <a:t>est-il</a:t>
            </a:r>
            <a:r>
              <a:rPr lang="en-GB" dirty="0"/>
              <a:t> pertinent?</a:t>
            </a:r>
          </a:p>
          <a:p>
            <a:pPr lvl="1" algn="just">
              <a:lnSpc>
                <a:spcPct val="120000"/>
              </a:lnSpc>
              <a:buFont typeface="Wingdings" panose="05000000000000000000" pitchFamily="2" charset="2"/>
              <a:buChar char="Ø"/>
            </a:pPr>
            <a:r>
              <a:rPr lang="en-GB" dirty="0" err="1"/>
              <a:t>Quel</a:t>
            </a:r>
            <a:r>
              <a:rPr lang="en-GB" dirty="0"/>
              <a:t> </a:t>
            </a:r>
            <a:r>
              <a:rPr lang="en-GB" dirty="0" err="1"/>
              <a:t>est</a:t>
            </a:r>
            <a:r>
              <a:rPr lang="en-GB" dirty="0"/>
              <a:t> le type et </a:t>
            </a:r>
            <a:r>
              <a:rPr lang="en-GB" dirty="0" err="1"/>
              <a:t>l’état</a:t>
            </a:r>
            <a:r>
              <a:rPr lang="en-GB" dirty="0"/>
              <a:t> de la </a:t>
            </a:r>
            <a:r>
              <a:rPr lang="en-GB" dirty="0" err="1"/>
              <a:t>toiture</a:t>
            </a:r>
            <a:r>
              <a:rPr lang="en-GB" dirty="0"/>
              <a:t>?</a:t>
            </a:r>
          </a:p>
          <a:p>
            <a:pPr lvl="1" algn="just">
              <a:lnSpc>
                <a:spcPct val="120000"/>
              </a:lnSpc>
              <a:buFont typeface="Wingdings" panose="05000000000000000000" pitchFamily="2" charset="2"/>
              <a:buChar char="Ø"/>
            </a:pPr>
            <a:endParaRPr lang="en-US" dirty="0"/>
          </a:p>
        </p:txBody>
      </p:sp>
      <p:sp>
        <p:nvSpPr>
          <p:cNvPr id="4" name="Foliennummernplatzhalter 3"/>
          <p:cNvSpPr>
            <a:spLocks noGrp="1"/>
          </p:cNvSpPr>
          <p:nvPr>
            <p:ph type="sldNum" sz="quarter" idx="12"/>
          </p:nvPr>
        </p:nvSpPr>
        <p:spPr/>
        <p:txBody>
          <a:bodyPr/>
          <a:lstStyle/>
          <a:p>
            <a:fld id="{EA29A727-5B0F-406F-A76C-7B93759A547D}" type="slidenum">
              <a:rPr lang="fr-CH" smtClean="0"/>
              <a:t>39</a:t>
            </a:fld>
            <a:endParaRPr lang="fr-CH"/>
          </a:p>
        </p:txBody>
      </p:sp>
    </p:spTree>
    <p:extLst>
      <p:ext uri="{BB962C8B-B14F-4D97-AF65-F5344CB8AC3E}">
        <p14:creationId xmlns:p14="http://schemas.microsoft.com/office/powerpoint/2010/main" val="9373233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a:t>Liste de </a:t>
            </a:r>
            <a:r>
              <a:rPr lang="de-AT" dirty="0" err="1"/>
              <a:t>vérification</a:t>
            </a:r>
            <a:r>
              <a:rPr lang="de-AT" dirty="0"/>
              <a:t> de </a:t>
            </a:r>
            <a:r>
              <a:rPr lang="de-AT" dirty="0" err="1"/>
              <a:t>système</a:t>
            </a:r>
            <a:r>
              <a:rPr lang="de-AT" dirty="0"/>
              <a:t> </a:t>
            </a:r>
            <a:r>
              <a:rPr lang="de-AT" dirty="0" err="1"/>
              <a:t>solaire</a:t>
            </a:r>
            <a:r>
              <a:rPr lang="de-AT" dirty="0"/>
              <a:t> </a:t>
            </a:r>
            <a:r>
              <a:rPr lang="de-AT" dirty="0" err="1"/>
              <a:t>thermique</a:t>
            </a:r>
            <a:endParaRPr lang="en-GB" dirty="0"/>
          </a:p>
        </p:txBody>
      </p:sp>
      <p:sp>
        <p:nvSpPr>
          <p:cNvPr id="3" name="Inhaltsplatzhalter 2"/>
          <p:cNvSpPr>
            <a:spLocks noGrp="1"/>
          </p:cNvSpPr>
          <p:nvPr>
            <p:ph idx="1"/>
          </p:nvPr>
        </p:nvSpPr>
        <p:spPr>
          <a:xfrm>
            <a:off x="838200" y="1338882"/>
            <a:ext cx="9866152" cy="4838082"/>
          </a:xfrm>
        </p:spPr>
        <p:txBody>
          <a:bodyPr>
            <a:normAutofit/>
          </a:bodyPr>
          <a:lstStyle/>
          <a:p>
            <a:pPr algn="just"/>
            <a:r>
              <a:rPr lang="en-US" sz="2400" dirty="0"/>
              <a:t>Exemples de points à prendre en compte</a:t>
            </a:r>
          </a:p>
          <a:p>
            <a:pPr algn="just"/>
            <a:endParaRPr lang="en-US" sz="1500" dirty="0"/>
          </a:p>
          <a:p>
            <a:pPr lvl="1" algn="just">
              <a:lnSpc>
                <a:spcPct val="120000"/>
              </a:lnSpc>
              <a:buFont typeface="Wingdings" panose="05000000000000000000" pitchFamily="2" charset="2"/>
              <a:buChar char="Ø"/>
            </a:pPr>
            <a:r>
              <a:rPr lang="en-GB" dirty="0"/>
              <a:t>Le site d'installation est-il caractérisé par un bon rayonnement solaire au cours de l'année ?</a:t>
            </a:r>
          </a:p>
          <a:p>
            <a:pPr lvl="1" algn="just">
              <a:lnSpc>
                <a:spcPct val="120000"/>
              </a:lnSpc>
              <a:buFont typeface="Wingdings" panose="05000000000000000000" pitchFamily="2" charset="2"/>
              <a:buChar char="Ø"/>
            </a:pPr>
            <a:r>
              <a:rPr lang="en-GB" dirty="0"/>
              <a:t>L'antigel solaire est-il utilisé dans le système ?</a:t>
            </a:r>
          </a:p>
          <a:p>
            <a:pPr lvl="1" algn="just">
              <a:lnSpc>
                <a:spcPct val="120000"/>
              </a:lnSpc>
              <a:buFont typeface="Wingdings" panose="05000000000000000000" pitchFamily="2" charset="2"/>
              <a:buChar char="Ø"/>
            </a:pPr>
            <a:r>
              <a:rPr lang="en-GB" dirty="0"/>
              <a:t>La teneur en glycol est-elle surveillée ?</a:t>
            </a:r>
          </a:p>
          <a:p>
            <a:pPr lvl="1" algn="just">
              <a:lnSpc>
                <a:spcPct val="120000"/>
              </a:lnSpc>
              <a:buFont typeface="Wingdings" panose="05000000000000000000" pitchFamily="2" charset="2"/>
              <a:buChar char="Ø"/>
            </a:pPr>
            <a:r>
              <a:rPr lang="en-GB" dirty="0"/>
              <a:t>L'installation solaire est-elle intégrée au système de chauffage ?</a:t>
            </a:r>
          </a:p>
          <a:p>
            <a:pPr lvl="1" algn="just">
              <a:lnSpc>
                <a:spcPct val="120000"/>
              </a:lnSpc>
              <a:buFont typeface="Wingdings" panose="05000000000000000000" pitchFamily="2" charset="2"/>
              <a:buChar char="Ø"/>
            </a:pPr>
            <a:r>
              <a:rPr lang="en-GB" dirty="0"/>
              <a:t>Le système solaire est-il correctement dimensionné ?</a:t>
            </a:r>
          </a:p>
          <a:p>
            <a:pPr lvl="1" algn="just">
              <a:lnSpc>
                <a:spcPct val="120000"/>
              </a:lnSpc>
              <a:buFont typeface="Wingdings" panose="05000000000000000000" pitchFamily="2" charset="2"/>
              <a:buChar char="Ø"/>
            </a:pPr>
            <a:r>
              <a:rPr lang="en-GB" dirty="0"/>
              <a:t>Le réservoir de stockage est-il de la bonne taille ?</a:t>
            </a:r>
          </a:p>
          <a:p>
            <a:pPr lvl="1" algn="just">
              <a:lnSpc>
                <a:spcPct val="120000"/>
              </a:lnSpc>
              <a:buFont typeface="Wingdings" panose="05000000000000000000" pitchFamily="2" charset="2"/>
              <a:buChar char="Ø"/>
            </a:pPr>
            <a:r>
              <a:rPr lang="en-GB" dirty="0"/>
              <a:t>Le système </a:t>
            </a:r>
            <a:r>
              <a:rPr lang="en-GB" dirty="0" err="1"/>
              <a:t>solaire</a:t>
            </a:r>
            <a:r>
              <a:rPr lang="en-GB" dirty="0"/>
              <a:t> </a:t>
            </a:r>
            <a:r>
              <a:rPr lang="en-GB" dirty="0" err="1"/>
              <a:t>est-il</a:t>
            </a:r>
            <a:r>
              <a:rPr lang="en-GB" dirty="0"/>
              <a:t> certifié ?</a:t>
            </a:r>
          </a:p>
          <a:p>
            <a:pPr lvl="1" algn="just">
              <a:lnSpc>
                <a:spcPct val="120000"/>
              </a:lnSpc>
              <a:buFont typeface="Wingdings" panose="05000000000000000000" pitchFamily="2" charset="2"/>
              <a:buChar char="Ø"/>
            </a:pPr>
            <a:endParaRPr lang="en-US" dirty="0"/>
          </a:p>
        </p:txBody>
      </p:sp>
      <p:sp>
        <p:nvSpPr>
          <p:cNvPr id="4" name="Foliennummernplatzhalter 3"/>
          <p:cNvSpPr>
            <a:spLocks noGrp="1"/>
          </p:cNvSpPr>
          <p:nvPr>
            <p:ph type="sldNum" sz="quarter" idx="12"/>
          </p:nvPr>
        </p:nvSpPr>
        <p:spPr/>
        <p:txBody>
          <a:bodyPr/>
          <a:lstStyle/>
          <a:p>
            <a:fld id="{EA29A727-5B0F-406F-A76C-7B93759A547D}" type="slidenum">
              <a:rPr lang="fr-CH" smtClean="0"/>
              <a:t>40</a:t>
            </a:fld>
            <a:endParaRPr lang="fr-CH"/>
          </a:p>
        </p:txBody>
      </p:sp>
    </p:spTree>
    <p:extLst>
      <p:ext uri="{BB962C8B-B14F-4D97-AF65-F5344CB8AC3E}">
        <p14:creationId xmlns:p14="http://schemas.microsoft.com/office/powerpoint/2010/main" val="5019264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a:t>Liste de </a:t>
            </a:r>
            <a:r>
              <a:rPr lang="de-AT" dirty="0" err="1"/>
              <a:t>vérification</a:t>
            </a:r>
            <a:r>
              <a:rPr lang="de-AT" dirty="0"/>
              <a:t> du </a:t>
            </a:r>
            <a:r>
              <a:rPr lang="de-AT" dirty="0" err="1"/>
              <a:t>système</a:t>
            </a:r>
            <a:r>
              <a:rPr lang="de-AT" dirty="0"/>
              <a:t> de </a:t>
            </a:r>
            <a:r>
              <a:rPr lang="de-AT" dirty="0" err="1"/>
              <a:t>biomasse</a:t>
            </a:r>
            <a:endParaRPr lang="en-GB" dirty="0"/>
          </a:p>
        </p:txBody>
      </p:sp>
      <p:sp>
        <p:nvSpPr>
          <p:cNvPr id="3" name="Inhaltsplatzhalter 2"/>
          <p:cNvSpPr>
            <a:spLocks noGrp="1"/>
          </p:cNvSpPr>
          <p:nvPr>
            <p:ph idx="1"/>
          </p:nvPr>
        </p:nvSpPr>
        <p:spPr>
          <a:xfrm>
            <a:off x="838200" y="1338882"/>
            <a:ext cx="9520451" cy="4838082"/>
          </a:xfrm>
        </p:spPr>
        <p:txBody>
          <a:bodyPr>
            <a:normAutofit/>
          </a:bodyPr>
          <a:lstStyle/>
          <a:p>
            <a:pPr algn="just"/>
            <a:r>
              <a:rPr lang="en-US" sz="2400" dirty="0"/>
              <a:t>Exemples de points à prendre en compte</a:t>
            </a:r>
          </a:p>
          <a:p>
            <a:pPr algn="just"/>
            <a:endParaRPr lang="en-US" sz="1500" dirty="0"/>
          </a:p>
          <a:p>
            <a:pPr lvl="1" algn="just">
              <a:lnSpc>
                <a:spcPct val="120000"/>
              </a:lnSpc>
              <a:buFont typeface="Wingdings" panose="05000000000000000000" pitchFamily="2" charset="2"/>
              <a:buChar char="Ø"/>
            </a:pPr>
            <a:r>
              <a:rPr lang="en-GB" dirty="0"/>
              <a:t>La biomasse s'assèche-t-elle correctement, afin d'assurer un approvisionnement de haute qualité ?</a:t>
            </a:r>
          </a:p>
          <a:p>
            <a:pPr lvl="1" algn="just">
              <a:lnSpc>
                <a:spcPct val="120000"/>
              </a:lnSpc>
              <a:buFont typeface="Wingdings" panose="05000000000000000000" pitchFamily="2" charset="2"/>
              <a:buChar char="Ø"/>
            </a:pPr>
            <a:r>
              <a:rPr lang="en-GB" dirty="0"/>
              <a:t>La teneur en humidité de la biomasse est-elle surveillée ?</a:t>
            </a:r>
          </a:p>
          <a:p>
            <a:pPr lvl="1" algn="just">
              <a:lnSpc>
                <a:spcPct val="120000"/>
              </a:lnSpc>
              <a:buFont typeface="Wingdings" panose="05000000000000000000" pitchFamily="2" charset="2"/>
              <a:buChar char="Ø"/>
            </a:pPr>
            <a:r>
              <a:rPr lang="en-GB" dirty="0"/>
              <a:t>Les chaudières à biomasse sont-elles bien dimensionnées ?</a:t>
            </a:r>
          </a:p>
          <a:p>
            <a:pPr lvl="1" algn="just">
              <a:lnSpc>
                <a:spcPct val="120000"/>
              </a:lnSpc>
              <a:buFont typeface="Wingdings" panose="05000000000000000000" pitchFamily="2" charset="2"/>
              <a:buChar char="Ø"/>
            </a:pPr>
            <a:r>
              <a:rPr lang="en-GB" dirty="0"/>
              <a:t>Le système de biomasse est-il équipé d'une pompe ?</a:t>
            </a:r>
          </a:p>
          <a:p>
            <a:pPr lvl="1" algn="just">
              <a:lnSpc>
                <a:spcPct val="120000"/>
              </a:lnSpc>
              <a:buFont typeface="Wingdings" panose="05000000000000000000" pitchFamily="2" charset="2"/>
              <a:buChar char="Ø"/>
            </a:pPr>
            <a:r>
              <a:rPr lang="en-GB" dirty="0"/>
              <a:t>Le ballon est-il de la bonne taille ?</a:t>
            </a:r>
          </a:p>
          <a:p>
            <a:pPr lvl="1" algn="just">
              <a:lnSpc>
                <a:spcPct val="120000"/>
              </a:lnSpc>
              <a:buFont typeface="Wingdings" panose="05000000000000000000" pitchFamily="2" charset="2"/>
              <a:buChar char="Ø"/>
            </a:pPr>
            <a:r>
              <a:rPr lang="en-GB" dirty="0"/>
              <a:t>La centrale de biomasse est-elle équipée de dispositifs de contrôle des particules ?</a:t>
            </a:r>
          </a:p>
          <a:p>
            <a:pPr lvl="1" algn="just">
              <a:lnSpc>
                <a:spcPct val="120000"/>
              </a:lnSpc>
              <a:buFont typeface="Wingdings" panose="05000000000000000000" pitchFamily="2" charset="2"/>
              <a:buChar char="Ø"/>
            </a:pPr>
            <a:endParaRPr lang="en-US" dirty="0"/>
          </a:p>
        </p:txBody>
      </p:sp>
      <p:sp>
        <p:nvSpPr>
          <p:cNvPr id="4" name="Foliennummernplatzhalter 3"/>
          <p:cNvSpPr>
            <a:spLocks noGrp="1"/>
          </p:cNvSpPr>
          <p:nvPr>
            <p:ph type="sldNum" sz="quarter" idx="12"/>
          </p:nvPr>
        </p:nvSpPr>
        <p:spPr/>
        <p:txBody>
          <a:bodyPr/>
          <a:lstStyle/>
          <a:p>
            <a:fld id="{EA29A727-5B0F-406F-A76C-7B93759A547D}" type="slidenum">
              <a:rPr lang="fr-CH" smtClean="0"/>
              <a:t>41</a:t>
            </a:fld>
            <a:endParaRPr lang="fr-CH"/>
          </a:p>
        </p:txBody>
      </p:sp>
    </p:spTree>
    <p:extLst>
      <p:ext uri="{BB962C8B-B14F-4D97-AF65-F5344CB8AC3E}">
        <p14:creationId xmlns:p14="http://schemas.microsoft.com/office/powerpoint/2010/main" val="39341001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9526"/>
            <a:ext cx="11252200" cy="1146176"/>
          </a:xfrm>
        </p:spPr>
        <p:txBody>
          <a:bodyPr/>
          <a:lstStyle/>
          <a:p>
            <a:r>
              <a:rPr lang="de-AT" dirty="0" err="1"/>
              <a:t>Système</a:t>
            </a:r>
            <a:r>
              <a:rPr lang="de-AT" dirty="0"/>
              <a:t> de </a:t>
            </a:r>
            <a:r>
              <a:rPr lang="de-AT" dirty="0" err="1"/>
              <a:t>biomasse</a:t>
            </a:r>
            <a:r>
              <a:rPr lang="de-AT" dirty="0"/>
              <a:t> – </a:t>
            </a:r>
            <a:r>
              <a:rPr lang="en-US" dirty="0" err="1"/>
              <a:t>Collecte</a:t>
            </a:r>
            <a:r>
              <a:rPr lang="en-US" dirty="0"/>
              <a:t> de</a:t>
            </a:r>
            <a:r>
              <a:rPr lang="de-AT" dirty="0"/>
              <a:t> données</a:t>
            </a:r>
          </a:p>
        </p:txBody>
      </p:sp>
      <p:sp>
        <p:nvSpPr>
          <p:cNvPr id="4" name="Foliennummernplatzhalter 3"/>
          <p:cNvSpPr>
            <a:spLocks noGrp="1"/>
          </p:cNvSpPr>
          <p:nvPr>
            <p:ph type="sldNum" sz="quarter" idx="12"/>
          </p:nvPr>
        </p:nvSpPr>
        <p:spPr/>
        <p:txBody>
          <a:bodyPr/>
          <a:lstStyle/>
          <a:p>
            <a:fld id="{EA29A727-5B0F-406F-A76C-7B93759A547D}" type="slidenum">
              <a:rPr lang="fr-CH" smtClean="0"/>
              <a:t>42</a:t>
            </a:fld>
            <a:endParaRPr lang="fr-CH"/>
          </a:p>
        </p:txBody>
      </p:sp>
      <p:sp>
        <p:nvSpPr>
          <p:cNvPr id="6" name="Textfeld 5"/>
          <p:cNvSpPr txBox="1"/>
          <p:nvPr/>
        </p:nvSpPr>
        <p:spPr>
          <a:xfrm>
            <a:off x="655092" y="1678570"/>
            <a:ext cx="2396810" cy="338554"/>
          </a:xfrm>
          <a:prstGeom prst="rect">
            <a:avLst/>
          </a:prstGeom>
          <a:noFill/>
        </p:spPr>
        <p:txBody>
          <a:bodyPr wrap="none" rtlCol="0">
            <a:spAutoFit/>
          </a:bodyPr>
          <a:lstStyle/>
          <a:p>
            <a:r>
              <a:rPr lang="de-DE" sz="1600" dirty="0"/>
              <a:t>Données sur l'équipement du système</a:t>
            </a:r>
            <a:endParaRPr lang="en-GB" sz="1600" dirty="0"/>
          </a:p>
        </p:txBody>
      </p:sp>
      <p:sp>
        <p:nvSpPr>
          <p:cNvPr id="9" name="Textfeld 8"/>
          <p:cNvSpPr txBox="1"/>
          <p:nvPr/>
        </p:nvSpPr>
        <p:spPr>
          <a:xfrm>
            <a:off x="655092" y="1139167"/>
            <a:ext cx="3688830" cy="400110"/>
          </a:xfrm>
          <a:prstGeom prst="rect">
            <a:avLst/>
          </a:prstGeom>
          <a:noFill/>
        </p:spPr>
        <p:txBody>
          <a:bodyPr wrap="none" rtlCol="0">
            <a:spAutoFit/>
          </a:bodyPr>
          <a:lstStyle/>
          <a:p>
            <a:r>
              <a:rPr lang="en-US" sz="2000" b="1" dirty="0"/>
              <a:t>Extrait de la fiche de collecte des données</a:t>
            </a:r>
          </a:p>
        </p:txBody>
      </p:sp>
      <p:graphicFrame>
        <p:nvGraphicFramePr>
          <p:cNvPr id="15" name="Tabelle 14"/>
          <p:cNvGraphicFramePr>
            <a:graphicFrameLocks noGrp="1"/>
          </p:cNvGraphicFramePr>
          <p:nvPr>
            <p:extLst>
              <p:ext uri="{D42A27DB-BD31-4B8C-83A1-F6EECF244321}">
                <p14:modId xmlns:p14="http://schemas.microsoft.com/office/powerpoint/2010/main" val="3388386914"/>
              </p:ext>
            </p:extLst>
          </p:nvPr>
        </p:nvGraphicFramePr>
        <p:xfrm>
          <a:off x="693090" y="2186350"/>
          <a:ext cx="3612834" cy="3833876"/>
        </p:xfrm>
        <a:graphic>
          <a:graphicData uri="http://schemas.openxmlformats.org/drawingml/2006/table">
            <a:tbl>
              <a:tblPr firstRow="1" firstCol="1" bandRow="1">
                <a:tableStyleId>{5C22544A-7EE6-4342-B048-85BDC9FD1C3A}</a:tableStyleId>
              </a:tblPr>
              <a:tblGrid>
                <a:gridCol w="2139561">
                  <a:extLst>
                    <a:ext uri="{9D8B030D-6E8A-4147-A177-3AD203B41FA5}">
                      <a16:colId xmlns:a16="http://schemas.microsoft.com/office/drawing/2014/main" val="20000"/>
                    </a:ext>
                  </a:extLst>
                </a:gridCol>
                <a:gridCol w="1473273">
                  <a:extLst>
                    <a:ext uri="{9D8B030D-6E8A-4147-A177-3AD203B41FA5}">
                      <a16:colId xmlns:a16="http://schemas.microsoft.com/office/drawing/2014/main" val="20001"/>
                    </a:ext>
                  </a:extLst>
                </a:gridCol>
              </a:tblGrid>
              <a:tr h="189308">
                <a:tc>
                  <a:txBody>
                    <a:bodyPr/>
                    <a:lstStyle/>
                    <a:p>
                      <a:pPr algn="l">
                        <a:lnSpc>
                          <a:spcPct val="125000"/>
                        </a:lnSpc>
                        <a:spcAft>
                          <a:spcPts val="0"/>
                        </a:spcAft>
                      </a:pPr>
                      <a:r>
                        <a:rPr lang="de-DE" sz="1000" b="1">
                          <a:effectLst/>
                          <a:latin typeface="Arial" panose="020B0604020202020204" pitchFamily="34" charset="0"/>
                          <a:ea typeface="Times New Roman" panose="02020603050405020304" pitchFamily="18" charset="0"/>
                          <a:cs typeface="Times New Roman" panose="02020603050405020304" pitchFamily="18" charset="0"/>
                        </a:rPr>
                        <a:t>Paramètre</a:t>
                      </a:r>
                      <a:endParaRPr lang="it-IT" sz="95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indent="68580" algn="l">
                        <a:lnSpc>
                          <a:spcPct val="125000"/>
                        </a:lnSpc>
                        <a:spcAft>
                          <a:spcPts val="0"/>
                        </a:spcAft>
                      </a:pPr>
                      <a:r>
                        <a:rPr lang="de-DE" sz="1000" b="1" dirty="0">
                          <a:effectLst/>
                          <a:latin typeface="Arial" panose="020B0604020202020204" pitchFamily="34" charset="0"/>
                          <a:ea typeface="Times New Roman" panose="02020603050405020304" pitchFamily="18" charset="0"/>
                          <a:cs typeface="Times New Roman" panose="02020603050405020304" pitchFamily="18" charset="0"/>
                        </a:rPr>
                        <a:t>Valeur</a:t>
                      </a:r>
                      <a:endParaRPr lang="it-IT" sz="95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10000"/>
                  </a:ext>
                </a:extLst>
              </a:tr>
              <a:tr h="189308">
                <a:tc>
                  <a:txBody>
                    <a:bodyPr/>
                    <a:lstStyle/>
                    <a:p>
                      <a:pPr algn="l">
                        <a:lnSpc>
                          <a:spcPct val="125000"/>
                        </a:lnSpc>
                        <a:spcAft>
                          <a:spcPts val="0"/>
                        </a:spcAft>
                        <a:tabLst>
                          <a:tab pos="342900" algn="l"/>
                        </a:tabLst>
                      </a:pPr>
                      <a:r>
                        <a:rPr lang="fr-FR" sz="1000" dirty="0">
                          <a:effectLst/>
                          <a:latin typeface="Arial" panose="020B0604020202020204" pitchFamily="34" charset="0"/>
                          <a:ea typeface="Times New Roman" panose="02020603050405020304" pitchFamily="18" charset="0"/>
                          <a:cs typeface="Times New Roman" panose="02020603050405020304" pitchFamily="18" charset="0"/>
                        </a:rPr>
                        <a:t>Volume de la pompe [L]</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fr-FR" sz="1000" dirty="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10001"/>
                  </a:ext>
                </a:extLst>
              </a:tr>
              <a:tr h="189308">
                <a:tc>
                  <a:txBody>
                    <a:bodyPr/>
                    <a:lstStyle/>
                    <a:p>
                      <a:pPr algn="l">
                        <a:lnSpc>
                          <a:spcPct val="125000"/>
                        </a:lnSpc>
                        <a:spcAft>
                          <a:spcPts val="0"/>
                        </a:spcAft>
                        <a:tabLst>
                          <a:tab pos="342900" algn="l"/>
                        </a:tabLst>
                      </a:pPr>
                      <a:r>
                        <a:rPr lang="fr-FR" sz="1000" dirty="0">
                          <a:effectLst/>
                          <a:latin typeface="Arial" panose="020B0604020202020204" pitchFamily="34" charset="0"/>
                          <a:ea typeface="Times New Roman" panose="02020603050405020304" pitchFamily="18" charset="0"/>
                          <a:cs typeface="Times New Roman" panose="02020603050405020304" pitchFamily="18" charset="0"/>
                        </a:rPr>
                        <a:t>Température moyenne du ballon [°C]</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fr-FR" sz="1000" dirty="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10002"/>
                  </a:ext>
                </a:extLst>
              </a:tr>
              <a:tr h="189308">
                <a:tc>
                  <a:txBody>
                    <a:bodyPr/>
                    <a:lstStyle/>
                    <a:p>
                      <a:pPr algn="l">
                        <a:lnSpc>
                          <a:spcPct val="125000"/>
                        </a:lnSpc>
                        <a:spcAft>
                          <a:spcPts val="0"/>
                        </a:spcAft>
                        <a:tabLst>
                          <a:tab pos="247650" algn="l"/>
                        </a:tabLst>
                      </a:pP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Epaisseur</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de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l'isolation</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du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ballon</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[mm]</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10003"/>
                  </a:ext>
                </a:extLst>
              </a:tr>
              <a:tr h="189308">
                <a:tc>
                  <a:txBody>
                    <a:bodyPr/>
                    <a:lstStyle/>
                    <a:p>
                      <a:pPr algn="l">
                        <a:lnSpc>
                          <a:spcPct val="125000"/>
                        </a:lnSpc>
                        <a:spcAft>
                          <a:spcPts val="0"/>
                        </a:spcAft>
                        <a:tabLst>
                          <a:tab pos="247650" algn="l"/>
                        </a:tabLst>
                      </a:pP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Taille</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du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réservoir</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de combustible [m</a:t>
                      </a:r>
                      <a:r>
                        <a:rPr lang="en-US" sz="1000" baseline="30000" dirty="0">
                          <a:effectLst/>
                          <a:latin typeface="Arial" panose="020B0604020202020204" pitchFamily="34" charset="0"/>
                          <a:ea typeface="Times New Roman" panose="02020603050405020304" pitchFamily="18" charset="0"/>
                          <a:cs typeface="Times New Roman" panose="02020603050405020304" pitchFamily="18" charset="0"/>
                        </a:rPr>
                        <a:t>3</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10004"/>
                  </a:ext>
                </a:extLst>
              </a:tr>
              <a:tr h="189308">
                <a:tc>
                  <a:txBody>
                    <a:bodyPr/>
                    <a:lstStyle/>
                    <a:p>
                      <a:pPr algn="l">
                        <a:lnSpc>
                          <a:spcPct val="125000"/>
                        </a:lnSpc>
                        <a:spcAft>
                          <a:spcPts val="0"/>
                        </a:spcAft>
                        <a:tabLst>
                          <a:tab pos="247650" algn="l"/>
                        </a:tabLst>
                      </a:pP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Température</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moyenne</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de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l'air</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de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séchage</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[°C]</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55095004"/>
                  </a:ext>
                </a:extLst>
              </a:tr>
              <a:tr h="189308">
                <a:tc>
                  <a:txBody>
                    <a:bodyPr/>
                    <a:lstStyle/>
                    <a:p>
                      <a:pPr algn="l">
                        <a:lnSpc>
                          <a:spcPct val="125000"/>
                        </a:lnSpc>
                        <a:spcAft>
                          <a:spcPts val="0"/>
                        </a:spcAft>
                        <a:tabLst>
                          <a:tab pos="247650" algn="l"/>
                        </a:tabLst>
                      </a:pP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Période</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entre </a:t>
                      </a: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les</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a:t>
                      </a: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contrôles</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a:t>
                      </a: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d'entretien</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a:t>
                      </a: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mois</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1923086450"/>
                  </a:ext>
                </a:extLst>
              </a:tr>
              <a:tr h="189308">
                <a:tc>
                  <a:txBody>
                    <a:bodyPr/>
                    <a:lstStyle/>
                    <a:p>
                      <a:pPr algn="l">
                        <a:lnSpc>
                          <a:spcPct val="125000"/>
                        </a:lnSpc>
                        <a:spcAft>
                          <a:spcPts val="0"/>
                        </a:spcAft>
                        <a:tabLst>
                          <a:tab pos="247650" algn="l"/>
                        </a:tabLst>
                      </a:pP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Période</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entre </a:t>
                      </a: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les</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a:t>
                      </a: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contrôles</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des </a:t>
                      </a: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émissions</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a:t>
                      </a: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atmosphériques</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a:t>
                      </a: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mois</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dirty="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1283994372"/>
                  </a:ext>
                </a:extLst>
              </a:tr>
            </a:tbl>
          </a:graphicData>
        </a:graphic>
      </p:graphicFrame>
      <p:graphicFrame>
        <p:nvGraphicFramePr>
          <p:cNvPr id="8" name="Tabella 7">
            <a:extLst>
              <a:ext uri="{FF2B5EF4-FFF2-40B4-BE49-F238E27FC236}">
                <a16:creationId xmlns:a16="http://schemas.microsoft.com/office/drawing/2014/main" id="{1BFE4AEC-156A-4E27-8A69-74CBC49F46A9}"/>
              </a:ext>
            </a:extLst>
          </p:cNvPr>
          <p:cNvGraphicFramePr>
            <a:graphicFrameLocks noGrp="1"/>
          </p:cNvGraphicFramePr>
          <p:nvPr>
            <p:extLst>
              <p:ext uri="{D42A27DB-BD31-4B8C-83A1-F6EECF244321}">
                <p14:modId xmlns:p14="http://schemas.microsoft.com/office/powerpoint/2010/main" val="3503953768"/>
              </p:ext>
            </p:extLst>
          </p:nvPr>
        </p:nvGraphicFramePr>
        <p:xfrm>
          <a:off x="6992808" y="2186350"/>
          <a:ext cx="4072272" cy="2835396"/>
        </p:xfrm>
        <a:graphic>
          <a:graphicData uri="http://schemas.openxmlformats.org/drawingml/2006/table">
            <a:tbl>
              <a:tblPr firstRow="1" firstCol="1" bandRow="1">
                <a:tableStyleId>{5C22544A-7EE6-4342-B048-85BDC9FD1C3A}</a:tableStyleId>
              </a:tblPr>
              <a:tblGrid>
                <a:gridCol w="2671309">
                  <a:extLst>
                    <a:ext uri="{9D8B030D-6E8A-4147-A177-3AD203B41FA5}">
                      <a16:colId xmlns:a16="http://schemas.microsoft.com/office/drawing/2014/main" val="1001053864"/>
                    </a:ext>
                  </a:extLst>
                </a:gridCol>
                <a:gridCol w="1400963">
                  <a:extLst>
                    <a:ext uri="{9D8B030D-6E8A-4147-A177-3AD203B41FA5}">
                      <a16:colId xmlns:a16="http://schemas.microsoft.com/office/drawing/2014/main" val="309536756"/>
                    </a:ext>
                  </a:extLst>
                </a:gridCol>
              </a:tblGrid>
              <a:tr h="315396">
                <a:tc>
                  <a:txBody>
                    <a:bodyPr/>
                    <a:lstStyle/>
                    <a:p>
                      <a:pPr algn="l">
                        <a:lnSpc>
                          <a:spcPct val="125000"/>
                        </a:lnSpc>
                        <a:spcAft>
                          <a:spcPts val="0"/>
                        </a:spcAft>
                      </a:pPr>
                      <a:r>
                        <a:rPr lang="de-DE" sz="1000" b="1" dirty="0" err="1">
                          <a:effectLst/>
                          <a:latin typeface="Arial" panose="020B0604020202020204" pitchFamily="34" charset="0"/>
                          <a:ea typeface="Times New Roman" panose="02020603050405020304" pitchFamily="18" charset="0"/>
                          <a:cs typeface="Times New Roman" panose="02020603050405020304" pitchFamily="18" charset="0"/>
                        </a:rPr>
                        <a:t>Paramètre</a:t>
                      </a:r>
                      <a:endParaRPr lang="it-IT" sz="95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indent="68580" algn="l">
                        <a:lnSpc>
                          <a:spcPct val="125000"/>
                        </a:lnSpc>
                        <a:spcAft>
                          <a:spcPts val="0"/>
                        </a:spcAft>
                      </a:pPr>
                      <a:r>
                        <a:rPr lang="de-DE" sz="1000" b="1">
                          <a:effectLst/>
                          <a:latin typeface="Arial" panose="020B0604020202020204" pitchFamily="34" charset="0"/>
                          <a:ea typeface="Times New Roman" panose="02020603050405020304" pitchFamily="18" charset="0"/>
                          <a:cs typeface="Times New Roman" panose="02020603050405020304" pitchFamily="18" charset="0"/>
                        </a:rPr>
                        <a:t>Valeur</a:t>
                      </a:r>
                      <a:endParaRPr lang="it-IT" sz="95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1599154032"/>
                  </a:ext>
                </a:extLst>
              </a:tr>
              <a:tr h="360000">
                <a:tc>
                  <a:txBody>
                    <a:bodyPr/>
                    <a:lstStyle/>
                    <a:p>
                      <a:pPr algn="l">
                        <a:lnSpc>
                          <a:spcPct val="125000"/>
                        </a:lnSpc>
                        <a:spcAft>
                          <a:spcPts val="0"/>
                        </a:spcAft>
                        <a:tabLst>
                          <a:tab pos="342900" algn="l"/>
                        </a:tabLst>
                      </a:pPr>
                      <a:r>
                        <a:rPr lang="fr-FR" sz="1000">
                          <a:effectLst/>
                          <a:latin typeface="Arial" panose="020B0604020202020204" pitchFamily="34" charset="0"/>
                          <a:ea typeface="Times New Roman" panose="02020603050405020304" pitchFamily="18" charset="0"/>
                          <a:cs typeface="Times New Roman" panose="02020603050405020304" pitchFamily="18" charset="0"/>
                        </a:rPr>
                        <a:t>Teneur en humidité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fr-FR" sz="100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3643745793"/>
                  </a:ext>
                </a:extLst>
              </a:tr>
              <a:tr h="360000">
                <a:tc>
                  <a:txBody>
                    <a:bodyPr/>
                    <a:lstStyle/>
                    <a:p>
                      <a:pPr algn="l">
                        <a:lnSpc>
                          <a:spcPct val="125000"/>
                        </a:lnSpc>
                        <a:spcAft>
                          <a:spcPts val="0"/>
                        </a:spcAft>
                        <a:tabLst>
                          <a:tab pos="342900" algn="l"/>
                        </a:tabLst>
                      </a:pPr>
                      <a:r>
                        <a:rPr lang="fr-FR" sz="1000" dirty="0">
                          <a:effectLst/>
                          <a:latin typeface="Arial" panose="020B0604020202020204" pitchFamily="34" charset="0"/>
                          <a:ea typeface="Times New Roman" panose="02020603050405020304" pitchFamily="18" charset="0"/>
                          <a:cs typeface="Times New Roman" panose="02020603050405020304" pitchFamily="18" charset="0"/>
                        </a:rPr>
                        <a:t>Teneur en cendres [%]</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fr-FR" sz="100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2928379368"/>
                  </a:ext>
                </a:extLst>
              </a:tr>
              <a:tr h="360000">
                <a:tc>
                  <a:txBody>
                    <a:bodyPr/>
                    <a:lstStyle/>
                    <a:p>
                      <a:pPr algn="l">
                        <a:lnSpc>
                          <a:spcPct val="125000"/>
                        </a:lnSpc>
                        <a:spcAft>
                          <a:spcPts val="0"/>
                        </a:spcAft>
                        <a:tabLst>
                          <a:tab pos="247650" algn="l"/>
                        </a:tabLst>
                      </a:pP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Teneur</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en</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matières volatiles [%]</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dirty="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3911505064"/>
                  </a:ext>
                </a:extLst>
              </a:tr>
              <a:tr h="360000">
                <a:tc>
                  <a:txBody>
                    <a:bodyPr/>
                    <a:lstStyle/>
                    <a:p>
                      <a:pPr algn="l">
                        <a:lnSpc>
                          <a:spcPct val="125000"/>
                        </a:lnSpc>
                        <a:spcAft>
                          <a:spcPts val="0"/>
                        </a:spcAft>
                        <a:tabLst>
                          <a:tab pos="247650" algn="l"/>
                        </a:tabLst>
                      </a:pP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Pouvoir</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calorifique</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inférieur</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[MJ/kg].</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1722249456"/>
                  </a:ext>
                </a:extLst>
              </a:tr>
              <a:tr h="360000">
                <a:tc>
                  <a:txBody>
                    <a:bodyPr/>
                    <a:lstStyle/>
                    <a:p>
                      <a:pPr algn="l">
                        <a:lnSpc>
                          <a:spcPct val="125000"/>
                        </a:lnSpc>
                        <a:spcAft>
                          <a:spcPts val="0"/>
                        </a:spcAft>
                        <a:tabLst>
                          <a:tab pos="247650" algn="l"/>
                        </a:tabLst>
                      </a:pP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Diamètre</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en</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cas</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de pellet) [mm]</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2887167079"/>
                  </a:ext>
                </a:extLst>
              </a:tr>
              <a:tr h="360000">
                <a:tc>
                  <a:txBody>
                    <a:bodyPr/>
                    <a:lstStyle/>
                    <a:p>
                      <a:pPr algn="l">
                        <a:lnSpc>
                          <a:spcPct val="125000"/>
                        </a:lnSpc>
                        <a:spcAft>
                          <a:spcPts val="0"/>
                        </a:spcAft>
                        <a:tabLst>
                          <a:tab pos="247650" algn="l"/>
                        </a:tabLs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Longueur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en</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000" dirty="0" err="1">
                          <a:effectLst/>
                          <a:latin typeface="Arial" panose="020B0604020202020204" pitchFamily="34" charset="0"/>
                          <a:ea typeface="Times New Roman" panose="02020603050405020304" pitchFamily="18" charset="0"/>
                          <a:cs typeface="Times New Roman" panose="02020603050405020304" pitchFamily="18" charset="0"/>
                        </a:rPr>
                        <a:t>cas</a:t>
                      </a:r>
                      <a:r>
                        <a:rPr lang="en-US" sz="1000" dirty="0">
                          <a:effectLst/>
                          <a:latin typeface="Arial" panose="020B0604020202020204" pitchFamily="34" charset="0"/>
                          <a:ea typeface="Times New Roman" panose="02020603050405020304" pitchFamily="18" charset="0"/>
                          <a:cs typeface="Times New Roman" panose="02020603050405020304" pitchFamily="18" charset="0"/>
                        </a:rPr>
                        <a:t> de pellet) [mm]</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200095406"/>
                  </a:ext>
                </a:extLst>
              </a:tr>
              <a:tr h="360000">
                <a:tc>
                  <a:txBody>
                    <a:bodyPr/>
                    <a:lstStyle/>
                    <a:p>
                      <a:pPr algn="l">
                        <a:lnSpc>
                          <a:spcPct val="125000"/>
                        </a:lnSpc>
                        <a:spcAft>
                          <a:spcPts val="0"/>
                        </a:spcAft>
                        <a:tabLst>
                          <a:tab pos="247650" algn="l"/>
                        </a:tabLst>
                      </a:pPr>
                      <a:r>
                        <a:rPr lang="de-AT" sz="1000" dirty="0" err="1">
                          <a:effectLst/>
                          <a:latin typeface="Arial" panose="020B0604020202020204" pitchFamily="34" charset="0"/>
                          <a:ea typeface="Times New Roman" panose="02020603050405020304" pitchFamily="18" charset="0"/>
                          <a:cs typeface="Times New Roman" panose="02020603050405020304" pitchFamily="18" charset="0"/>
                        </a:rPr>
                        <a:t>Densité</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 [kg/m</a:t>
                      </a:r>
                      <a:r>
                        <a:rPr lang="de-AT" sz="1000" baseline="30000" dirty="0">
                          <a:effectLst/>
                          <a:latin typeface="Arial" panose="020B0604020202020204" pitchFamily="34" charset="0"/>
                          <a:ea typeface="Times New Roman" panose="02020603050405020304" pitchFamily="18" charset="0"/>
                          <a:cs typeface="Times New Roman" panose="02020603050405020304" pitchFamily="18" charset="0"/>
                        </a:rPr>
                        <a:t>3</a:t>
                      </a:r>
                      <a:r>
                        <a:rPr lang="de-AT" sz="1000" dirty="0">
                          <a:effectLst/>
                          <a:latin typeface="Arial" panose="020B0604020202020204" pitchFamily="34" charset="0"/>
                          <a:ea typeface="Times New Roman" panose="02020603050405020304" pitchFamily="18" charset="0"/>
                          <a:cs typeface="Times New Roman" panose="02020603050405020304" pitchFamily="18" charset="0"/>
                        </a:rPr>
                        <a:t>]</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tc>
                  <a:txBody>
                    <a:bodyPr/>
                    <a:lstStyle/>
                    <a:p>
                      <a:pPr algn="r">
                        <a:lnSpc>
                          <a:spcPct val="125000"/>
                        </a:lnSpc>
                        <a:spcAft>
                          <a:spcPts val="0"/>
                        </a:spcAft>
                      </a:pPr>
                      <a:r>
                        <a:rPr lang="en-US" sz="1000" dirty="0">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rPr>
                        <a:t> </a:t>
                      </a:r>
                      <a:endParaRPr lang="it-IT" sz="9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68580" marB="68580"/>
                </a:tc>
                <a:extLst>
                  <a:ext uri="{0D108BD9-81ED-4DB2-BD59-A6C34878D82A}">
                    <a16:rowId xmlns:a16="http://schemas.microsoft.com/office/drawing/2014/main" val="2533562776"/>
                  </a:ext>
                </a:extLst>
              </a:tr>
            </a:tbl>
          </a:graphicData>
        </a:graphic>
      </p:graphicFrame>
      <p:sp>
        <p:nvSpPr>
          <p:cNvPr id="5" name="Rettangolo 4">
            <a:extLst>
              <a:ext uri="{FF2B5EF4-FFF2-40B4-BE49-F238E27FC236}">
                <a16:creationId xmlns:a16="http://schemas.microsoft.com/office/drawing/2014/main" id="{59B19620-98F3-46A8-B464-3383403733C5}"/>
              </a:ext>
            </a:extLst>
          </p:cNvPr>
          <p:cNvSpPr/>
          <p:nvPr/>
        </p:nvSpPr>
        <p:spPr>
          <a:xfrm>
            <a:off x="6464300" y="1678570"/>
            <a:ext cx="5267789" cy="338554"/>
          </a:xfrm>
          <a:prstGeom prst="rect">
            <a:avLst/>
          </a:prstGeom>
        </p:spPr>
        <p:txBody>
          <a:bodyPr wrap="none">
            <a:spAutoFit/>
          </a:bodyPr>
          <a:lstStyle/>
          <a:p>
            <a:r>
              <a:rPr lang="de-DE" sz="1600" dirty="0"/>
              <a:t>Approvisionnement en </a:t>
            </a:r>
            <a:r>
              <a:rPr lang="de-DE" sz="1600" dirty="0" err="1"/>
              <a:t>combustible</a:t>
            </a:r>
            <a:r>
              <a:rPr lang="de-DE" sz="1600" dirty="0"/>
              <a:t> à base de </a:t>
            </a:r>
            <a:r>
              <a:rPr lang="de-DE" sz="1600" dirty="0" err="1"/>
              <a:t>biomasse</a:t>
            </a:r>
            <a:endParaRPr lang="en-GB" sz="1600" dirty="0"/>
          </a:p>
        </p:txBody>
      </p:sp>
    </p:spTree>
    <p:extLst>
      <p:ext uri="{BB962C8B-B14F-4D97-AF65-F5344CB8AC3E}">
        <p14:creationId xmlns:p14="http://schemas.microsoft.com/office/powerpoint/2010/main" val="39010867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a:t>Outils de</a:t>
            </a:r>
            <a:r>
              <a:rPr lang="en-US" dirty="0"/>
              <a:t> soutien</a:t>
            </a:r>
            <a:r>
              <a:rPr lang="de-AT" dirty="0"/>
              <a:t> - Jeu-questionnaire</a:t>
            </a:r>
            <a:endParaRPr lang="en-GB" dirty="0"/>
          </a:p>
        </p:txBody>
      </p:sp>
      <p:sp>
        <p:nvSpPr>
          <p:cNvPr id="3" name="Inhaltsplatzhalter 2"/>
          <p:cNvSpPr>
            <a:spLocks noGrp="1"/>
          </p:cNvSpPr>
          <p:nvPr>
            <p:ph idx="1"/>
          </p:nvPr>
        </p:nvSpPr>
        <p:spPr>
          <a:xfrm>
            <a:off x="838200" y="1338882"/>
            <a:ext cx="10515600" cy="571805"/>
          </a:xfrm>
        </p:spPr>
        <p:txBody>
          <a:bodyPr>
            <a:normAutofit fontScale="92500" lnSpcReduction="20000"/>
          </a:bodyPr>
          <a:lstStyle/>
          <a:p>
            <a:pPr marL="0" indent="0">
              <a:buNone/>
            </a:pPr>
            <a:r>
              <a:rPr lang="en-US" sz="2400" dirty="0"/>
              <a:t>Quel est le taux de conversion énergétique moyen du marché pour les cellules photovoltaïques ?</a:t>
            </a:r>
            <a:endParaRPr lang="en-GB" sz="2400" dirty="0"/>
          </a:p>
        </p:txBody>
      </p:sp>
      <p:sp>
        <p:nvSpPr>
          <p:cNvPr id="4" name="Foliennummernplatzhalter 3"/>
          <p:cNvSpPr>
            <a:spLocks noGrp="1"/>
          </p:cNvSpPr>
          <p:nvPr>
            <p:ph type="sldNum" sz="quarter" idx="12"/>
          </p:nvPr>
        </p:nvSpPr>
        <p:spPr/>
        <p:txBody>
          <a:bodyPr/>
          <a:lstStyle/>
          <a:p>
            <a:fld id="{EA29A727-5B0F-406F-A76C-7B93759A547D}" type="slidenum">
              <a:rPr lang="fr-CH" smtClean="0"/>
              <a:t>43</a:t>
            </a:fld>
            <a:endParaRPr lang="fr-CH"/>
          </a:p>
        </p:txBody>
      </p:sp>
      <p:sp>
        <p:nvSpPr>
          <p:cNvPr id="5" name="Inhaltsplatzhalter 2"/>
          <p:cNvSpPr txBox="1">
            <a:spLocks/>
          </p:cNvSpPr>
          <p:nvPr/>
        </p:nvSpPr>
        <p:spPr>
          <a:xfrm>
            <a:off x="834788" y="1940088"/>
            <a:ext cx="10515600" cy="5718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AT" sz="2400" dirty="0"/>
              <a:t>    12%-20%	              20%-30%                      40%-50%              100%</a:t>
            </a:r>
            <a:endParaRPr lang="en-GB" sz="2400" dirty="0"/>
          </a:p>
        </p:txBody>
      </p:sp>
      <p:sp>
        <p:nvSpPr>
          <p:cNvPr id="6" name="Rechteck 5"/>
          <p:cNvSpPr/>
          <p:nvPr/>
        </p:nvSpPr>
        <p:spPr>
          <a:xfrm>
            <a:off x="774510" y="1994680"/>
            <a:ext cx="305937" cy="2859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hteck 6"/>
          <p:cNvSpPr/>
          <p:nvPr/>
        </p:nvSpPr>
        <p:spPr>
          <a:xfrm>
            <a:off x="9203141" y="2016723"/>
            <a:ext cx="305937" cy="2859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hteck 7"/>
          <p:cNvSpPr/>
          <p:nvPr/>
        </p:nvSpPr>
        <p:spPr>
          <a:xfrm>
            <a:off x="6680579" y="2016723"/>
            <a:ext cx="305937" cy="2859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hteck 8"/>
          <p:cNvSpPr/>
          <p:nvPr/>
        </p:nvSpPr>
        <p:spPr>
          <a:xfrm>
            <a:off x="3451746" y="2016723"/>
            <a:ext cx="305937" cy="2859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nhaltsplatzhalter 2"/>
          <p:cNvSpPr txBox="1">
            <a:spLocks/>
          </p:cNvSpPr>
          <p:nvPr/>
        </p:nvSpPr>
        <p:spPr>
          <a:xfrm>
            <a:off x="842750" y="2698132"/>
            <a:ext cx="10515600" cy="5718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Lequel de ces facteurs a un effet important sur le rendement de conversion des panneaux solaires ?</a:t>
            </a:r>
            <a:endParaRPr lang="en-GB" sz="2400" dirty="0"/>
          </a:p>
        </p:txBody>
      </p:sp>
      <p:sp>
        <p:nvSpPr>
          <p:cNvPr id="12" name="Inhaltsplatzhalter 2"/>
          <p:cNvSpPr txBox="1">
            <a:spLocks/>
          </p:cNvSpPr>
          <p:nvPr/>
        </p:nvSpPr>
        <p:spPr>
          <a:xfrm>
            <a:off x="994179" y="3616140"/>
            <a:ext cx="10515600" cy="5617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 </a:t>
            </a:r>
            <a:r>
              <a:rPr lang="en-US" sz="2000" dirty="0" err="1"/>
              <a:t>Température</a:t>
            </a:r>
            <a:r>
              <a:rPr lang="en-US" sz="2000" dirty="0"/>
              <a:t> </a:t>
            </a:r>
            <a:r>
              <a:rPr lang="en-US" sz="2000" dirty="0" err="1"/>
              <a:t>extérieure</a:t>
            </a:r>
            <a:r>
              <a:rPr lang="en-US" sz="2000" dirty="0"/>
              <a:t>          Vent                 </a:t>
            </a:r>
            <a:r>
              <a:rPr lang="en-US" sz="2000" dirty="0" err="1"/>
              <a:t>Ombrage</a:t>
            </a:r>
            <a:r>
              <a:rPr lang="en-US" sz="2000" dirty="0"/>
              <a:t>               </a:t>
            </a:r>
            <a:r>
              <a:rPr lang="en-US" sz="2000" dirty="0" err="1"/>
              <a:t>Rayonnement</a:t>
            </a:r>
            <a:r>
              <a:rPr lang="en-US" sz="2000" dirty="0"/>
              <a:t> </a:t>
            </a:r>
            <a:r>
              <a:rPr lang="en-US" sz="2000" dirty="0" err="1"/>
              <a:t>solaire</a:t>
            </a:r>
            <a:endParaRPr lang="en-GB" sz="2000" dirty="0"/>
          </a:p>
        </p:txBody>
      </p:sp>
      <p:sp>
        <p:nvSpPr>
          <p:cNvPr id="13" name="Rechteck 12"/>
          <p:cNvSpPr/>
          <p:nvPr/>
        </p:nvSpPr>
        <p:spPr>
          <a:xfrm>
            <a:off x="775208" y="3673372"/>
            <a:ext cx="305937" cy="2859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hteck 15"/>
          <p:cNvSpPr/>
          <p:nvPr/>
        </p:nvSpPr>
        <p:spPr>
          <a:xfrm>
            <a:off x="4079626" y="3668654"/>
            <a:ext cx="305937" cy="2859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hteck 17"/>
          <p:cNvSpPr/>
          <p:nvPr/>
        </p:nvSpPr>
        <p:spPr>
          <a:xfrm>
            <a:off x="7921713" y="3668654"/>
            <a:ext cx="305937" cy="285902"/>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hteck 25"/>
          <p:cNvSpPr/>
          <p:nvPr/>
        </p:nvSpPr>
        <p:spPr>
          <a:xfrm>
            <a:off x="774509" y="1989962"/>
            <a:ext cx="305937" cy="285902"/>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hteck 17">
            <a:extLst>
              <a:ext uri="{FF2B5EF4-FFF2-40B4-BE49-F238E27FC236}">
                <a16:creationId xmlns:a16="http://schemas.microsoft.com/office/drawing/2014/main" id="{3E3CE4FA-BB4D-4CD1-B172-0FB77D0B2962}"/>
              </a:ext>
            </a:extLst>
          </p:cNvPr>
          <p:cNvSpPr/>
          <p:nvPr/>
        </p:nvSpPr>
        <p:spPr>
          <a:xfrm>
            <a:off x="5786651" y="3668654"/>
            <a:ext cx="305937" cy="285902"/>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hteck 17">
            <a:extLst>
              <a:ext uri="{FF2B5EF4-FFF2-40B4-BE49-F238E27FC236}">
                <a16:creationId xmlns:a16="http://schemas.microsoft.com/office/drawing/2014/main" id="{7D746C6A-EA58-4502-A82F-4DD39FE3B50B}"/>
              </a:ext>
            </a:extLst>
          </p:cNvPr>
          <p:cNvSpPr/>
          <p:nvPr/>
        </p:nvSpPr>
        <p:spPr>
          <a:xfrm>
            <a:off x="774509" y="3668654"/>
            <a:ext cx="305937" cy="285902"/>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615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 calcmode="lin" valueType="num">
                                      <p:cBhvr additive="base">
                                        <p:cTn id="25"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animBg="1"/>
      <p:bldP spid="7" grpId="0" animBg="1"/>
      <p:bldP spid="8" grpId="0" animBg="1"/>
      <p:bldP spid="9" grpId="0" animBg="1"/>
      <p:bldP spid="11" grpId="0" build="p"/>
      <p:bldP spid="12" grpId="0"/>
      <p:bldP spid="13" grpId="0" animBg="1"/>
      <p:bldP spid="16" grpId="0" animBg="1"/>
      <p:bldP spid="18" grpId="0" animBg="1"/>
      <p:bldP spid="30" grpId="0" animBg="1"/>
      <p:bldP spid="3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pPr lvl="0"/>
            <a:r>
              <a:rPr lang="en-GB" dirty="0"/>
              <a:t>Plans de MV</a:t>
            </a:r>
          </a:p>
        </p:txBody>
      </p:sp>
      <p:sp>
        <p:nvSpPr>
          <p:cNvPr id="6" name="Textplatzhalter 5"/>
          <p:cNvSpPr>
            <a:spLocks noGrp="1"/>
          </p:cNvSpPr>
          <p:nvPr>
            <p:ph type="body" idx="1"/>
          </p:nvPr>
        </p:nvSpPr>
        <p:spPr/>
        <p:txBody>
          <a:bodyPr/>
          <a:lstStyle/>
          <a:p>
            <a:endParaRPr lang="de-DE"/>
          </a:p>
        </p:txBody>
      </p:sp>
      <p:sp>
        <p:nvSpPr>
          <p:cNvPr id="4" name="Foliennummernplatzhalter 3"/>
          <p:cNvSpPr>
            <a:spLocks noGrp="1"/>
          </p:cNvSpPr>
          <p:nvPr>
            <p:ph type="sldNum" sz="quarter" idx="12"/>
          </p:nvPr>
        </p:nvSpPr>
        <p:spPr/>
        <p:txBody>
          <a:bodyPr/>
          <a:lstStyle/>
          <a:p>
            <a:fld id="{EA29A727-5B0F-406F-A76C-7B93759A547D}" type="slidenum">
              <a:rPr lang="fr-CH" smtClean="0"/>
              <a:t>44</a:t>
            </a:fld>
            <a:endParaRPr lang="fr-CH"/>
          </a:p>
        </p:txBody>
      </p:sp>
    </p:spTree>
    <p:extLst>
      <p:ext uri="{BB962C8B-B14F-4D97-AF65-F5344CB8AC3E}">
        <p14:creationId xmlns:p14="http://schemas.microsoft.com/office/powerpoint/2010/main" val="40390391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a:t>M&amp;V - </a:t>
            </a:r>
            <a:r>
              <a:rPr lang="de-AT" dirty="0" err="1"/>
              <a:t>Systèmes d'</a:t>
            </a:r>
            <a:r>
              <a:rPr lang="de-AT" dirty="0"/>
              <a:t>air comprimé</a:t>
            </a:r>
          </a:p>
        </p:txBody>
      </p:sp>
      <p:sp>
        <p:nvSpPr>
          <p:cNvPr id="3" name="Inhaltsplatzhalter 2"/>
          <p:cNvSpPr>
            <a:spLocks noGrp="1"/>
          </p:cNvSpPr>
          <p:nvPr>
            <p:ph idx="1"/>
          </p:nvPr>
        </p:nvSpPr>
        <p:spPr>
          <a:xfrm>
            <a:off x="838200" y="1338882"/>
            <a:ext cx="9957178" cy="4838082"/>
          </a:xfrm>
        </p:spPr>
        <p:txBody>
          <a:bodyPr>
            <a:normAutofit/>
          </a:bodyPr>
          <a:lstStyle/>
          <a:p>
            <a:r>
              <a:rPr lang="de-AT" dirty="0" err="1"/>
              <a:t>Déterminer</a:t>
            </a:r>
            <a:r>
              <a:rPr lang="de-AT" dirty="0"/>
              <a:t> </a:t>
            </a:r>
            <a:r>
              <a:rPr lang="de-AT" dirty="0" err="1"/>
              <a:t>les</a:t>
            </a:r>
            <a:r>
              <a:rPr lang="de-AT" dirty="0"/>
              <a:t> </a:t>
            </a:r>
            <a:r>
              <a:rPr lang="de-AT" dirty="0" err="1"/>
              <a:t>économies</a:t>
            </a:r>
            <a:r>
              <a:rPr lang="de-AT" dirty="0"/>
              <a:t> en </a:t>
            </a:r>
            <a:r>
              <a:rPr lang="de-AT" dirty="0" err="1"/>
              <a:t>comparant</a:t>
            </a:r>
            <a:r>
              <a:rPr lang="de-AT" dirty="0"/>
              <a:t> </a:t>
            </a:r>
            <a:r>
              <a:rPr lang="de-AT" dirty="0" err="1"/>
              <a:t>l'utilisation</a:t>
            </a:r>
            <a:r>
              <a:rPr lang="de-AT" dirty="0"/>
              <a:t> </a:t>
            </a:r>
            <a:r>
              <a:rPr lang="de-AT" dirty="0" err="1"/>
              <a:t>mesurée</a:t>
            </a:r>
            <a:r>
              <a:rPr lang="de-AT" dirty="0"/>
              <a:t> avant et après la </a:t>
            </a:r>
            <a:r>
              <a:rPr lang="de-AT" dirty="0" err="1"/>
              <a:t>mise</a:t>
            </a:r>
            <a:r>
              <a:rPr lang="de-AT" dirty="0"/>
              <a:t> en </a:t>
            </a:r>
            <a:r>
              <a:rPr lang="de-AT" dirty="0" err="1"/>
              <a:t>œuvre</a:t>
            </a:r>
            <a:r>
              <a:rPr lang="de-AT" dirty="0"/>
              <a:t> </a:t>
            </a:r>
            <a:r>
              <a:rPr lang="de-AT" dirty="0" err="1"/>
              <a:t>d'une</a:t>
            </a:r>
            <a:r>
              <a:rPr lang="de-AT" dirty="0"/>
              <a:t> </a:t>
            </a:r>
            <a:r>
              <a:rPr lang="de-AT" dirty="0" err="1"/>
              <a:t>mesure</a:t>
            </a:r>
            <a:r>
              <a:rPr lang="de-AT" dirty="0"/>
              <a:t> </a:t>
            </a:r>
            <a:r>
              <a:rPr lang="de-AT" dirty="0" err="1"/>
              <a:t>d'économie</a:t>
            </a:r>
            <a:r>
              <a:rPr lang="de-AT" dirty="0"/>
              <a:t> </a:t>
            </a:r>
            <a:r>
              <a:rPr lang="de-AT" dirty="0" err="1"/>
              <a:t>d'énergie</a:t>
            </a:r>
            <a:endParaRPr lang="de-AT" dirty="0"/>
          </a:p>
          <a:p>
            <a:r>
              <a:rPr lang="de-AT" dirty="0" err="1"/>
              <a:t>Paramètres</a:t>
            </a:r>
            <a:r>
              <a:rPr lang="de-AT" dirty="0"/>
              <a:t> clés </a:t>
            </a:r>
            <a:r>
              <a:rPr lang="de-AT" dirty="0" err="1"/>
              <a:t>à mesurer</a:t>
            </a:r>
            <a:r>
              <a:rPr lang="de-AT" dirty="0"/>
              <a:t> dans les </a:t>
            </a:r>
            <a:r>
              <a:rPr lang="de-AT" dirty="0" err="1"/>
              <a:t>systèmes photovoltaïques</a:t>
            </a:r>
            <a:r>
              <a:rPr lang="de-AT" dirty="0"/>
              <a:t> :</a:t>
            </a:r>
          </a:p>
        </p:txBody>
      </p:sp>
      <p:sp>
        <p:nvSpPr>
          <p:cNvPr id="4" name="Foliennummernplatzhalter 3"/>
          <p:cNvSpPr>
            <a:spLocks noGrp="1"/>
          </p:cNvSpPr>
          <p:nvPr>
            <p:ph type="sldNum" sz="quarter" idx="12"/>
          </p:nvPr>
        </p:nvSpPr>
        <p:spPr/>
        <p:txBody>
          <a:bodyPr/>
          <a:lstStyle/>
          <a:p>
            <a:fld id="{EA29A727-5B0F-406F-A76C-7B93759A547D}" type="slidenum">
              <a:rPr lang="fr-CH" smtClean="0"/>
              <a:t>45</a:t>
            </a:fld>
            <a:endParaRPr lang="fr-CH"/>
          </a:p>
        </p:txBody>
      </p:sp>
      <p:graphicFrame>
        <p:nvGraphicFramePr>
          <p:cNvPr id="6" name="Tabelle 5"/>
          <p:cNvGraphicFramePr>
            <a:graphicFrameLocks noGrp="1"/>
          </p:cNvGraphicFramePr>
          <p:nvPr>
            <p:extLst>
              <p:ext uri="{D42A27DB-BD31-4B8C-83A1-F6EECF244321}">
                <p14:modId xmlns:p14="http://schemas.microsoft.com/office/powerpoint/2010/main" val="3243062127"/>
              </p:ext>
            </p:extLst>
          </p:nvPr>
        </p:nvGraphicFramePr>
        <p:xfrm>
          <a:off x="1134073" y="3757923"/>
          <a:ext cx="9661305" cy="1828800"/>
        </p:xfrm>
        <a:graphic>
          <a:graphicData uri="http://schemas.openxmlformats.org/drawingml/2006/table">
            <a:tbl>
              <a:tblPr firstRow="1" bandRow="1">
                <a:tableStyleId>{5C22544A-7EE6-4342-B048-85BDC9FD1C3A}</a:tableStyleId>
              </a:tblPr>
              <a:tblGrid>
                <a:gridCol w="3914845">
                  <a:extLst>
                    <a:ext uri="{9D8B030D-6E8A-4147-A177-3AD203B41FA5}">
                      <a16:colId xmlns:a16="http://schemas.microsoft.com/office/drawing/2014/main" val="20000"/>
                    </a:ext>
                  </a:extLst>
                </a:gridCol>
                <a:gridCol w="2491531">
                  <a:extLst>
                    <a:ext uri="{9D8B030D-6E8A-4147-A177-3AD203B41FA5}">
                      <a16:colId xmlns:a16="http://schemas.microsoft.com/office/drawing/2014/main" val="20002"/>
                    </a:ext>
                  </a:extLst>
                </a:gridCol>
                <a:gridCol w="3254929">
                  <a:extLst>
                    <a:ext uri="{9D8B030D-6E8A-4147-A177-3AD203B41FA5}">
                      <a16:colId xmlns:a16="http://schemas.microsoft.com/office/drawing/2014/main" val="20003"/>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mn-lt"/>
                          <a:ea typeface="+mn-ea"/>
                          <a:cs typeface="+mn-cs"/>
                        </a:rPr>
                        <a:t> Ex. de la mesure des paramètres clés</a:t>
                      </a:r>
                      <a:endParaRPr lang="de-AT" sz="1800" b="1" kern="1200" dirty="0">
                        <a:solidFill>
                          <a:schemeClr val="lt1"/>
                        </a:solidFill>
                        <a:effectLst/>
                        <a:latin typeface="+mn-lt"/>
                        <a:ea typeface="+mn-ea"/>
                        <a:cs typeface="+mn-cs"/>
                      </a:endParaRPr>
                    </a:p>
                  </a:txBody>
                  <a:tcPr/>
                </a:tc>
                <a:tc>
                  <a:txBody>
                    <a:bodyPr/>
                    <a:lstStyle/>
                    <a:p>
                      <a:r>
                        <a:rPr lang="de-AT" baseline="0" dirty="0" err="1"/>
                        <a:t>Durée de</a:t>
                      </a:r>
                      <a:r>
                        <a:rPr lang="de-AT" dirty="0"/>
                        <a:t> la mesure</a:t>
                      </a:r>
                    </a:p>
                  </a:txBody>
                  <a:tcPr/>
                </a:tc>
                <a:tc>
                  <a:txBody>
                    <a:bodyPr/>
                    <a:lstStyle/>
                    <a:p>
                      <a:r>
                        <a:rPr lang="de-AT" dirty="0"/>
                        <a:t>Autres </a:t>
                      </a:r>
                      <a:r>
                        <a:rPr lang="de-AT" dirty="0" err="1"/>
                        <a:t>facteurs</a:t>
                      </a:r>
                      <a:r>
                        <a:rPr lang="de-AT" baseline="0" dirty="0" err="1"/>
                        <a:t> à prendre en considération</a:t>
                      </a:r>
                      <a:endParaRPr lang="de-AT" dirty="0"/>
                    </a:p>
                  </a:txBody>
                  <a:tcPr/>
                </a:tc>
                <a:extLst>
                  <a:ext uri="{0D108BD9-81ED-4DB2-BD59-A6C34878D82A}">
                    <a16:rowId xmlns:a16="http://schemas.microsoft.com/office/drawing/2014/main" val="10000"/>
                  </a:ext>
                </a:extLst>
              </a:tr>
              <a:tr h="370840">
                <a:tc>
                  <a:txBody>
                    <a:bodyPr/>
                    <a:lstStyle/>
                    <a:p>
                      <a:r>
                        <a:rPr lang="en-GB" sz="1800" kern="1200" dirty="0">
                          <a:solidFill>
                            <a:schemeClr val="dk1"/>
                          </a:solidFill>
                          <a:effectLst/>
                          <a:latin typeface="+mn-lt"/>
                          <a:ea typeface="+mn-ea"/>
                          <a:cs typeface="+mn-cs"/>
                        </a:rPr>
                        <a:t>Production quotidienne d'énergie des modules PV (kWh)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dk1"/>
                          </a:solidFill>
                          <a:effectLst/>
                          <a:latin typeface="+mn-lt"/>
                          <a:ea typeface="+mn-ea"/>
                          <a:cs typeface="+mn-cs"/>
                        </a:rPr>
                        <a:t>Production quotidienne d'énergie de l'onduleur (kWh)</a:t>
                      </a:r>
                      <a:endParaRPr lang="it-IT" sz="1800" kern="1200" dirty="0">
                        <a:solidFill>
                          <a:schemeClr val="dk1"/>
                        </a:solidFill>
                        <a:effectLst/>
                        <a:latin typeface="+mn-lt"/>
                        <a:ea typeface="+mn-ea"/>
                        <a:cs typeface="+mn-cs"/>
                      </a:endParaRPr>
                    </a:p>
                  </a:txBody>
                  <a:tcPr/>
                </a:tc>
                <a:tc>
                  <a:txBody>
                    <a:bodyPr/>
                    <a:lstStyle/>
                    <a:p>
                      <a:r>
                        <a:rPr lang="de-AT" sz="1800" kern="1200" dirty="0">
                          <a:solidFill>
                            <a:schemeClr val="dk1"/>
                          </a:solidFill>
                          <a:effectLst/>
                          <a:latin typeface="+mn-lt"/>
                          <a:ea typeface="+mn-ea"/>
                          <a:cs typeface="+mn-cs"/>
                        </a:rPr>
                        <a:t>1 </a:t>
                      </a:r>
                      <a:r>
                        <a:rPr lang="de-AT" sz="1800" kern="1200" dirty="0" err="1">
                          <a:solidFill>
                            <a:schemeClr val="dk1"/>
                          </a:solidFill>
                          <a:effectLst/>
                          <a:latin typeface="+mn-lt"/>
                          <a:ea typeface="+mn-ea"/>
                          <a:cs typeface="+mn-cs"/>
                        </a:rPr>
                        <a:t>an</a:t>
                      </a:r>
                      <a:endParaRPr lang="de-AT" dirty="0"/>
                    </a:p>
                  </a:txBody>
                  <a:tcPr/>
                </a:tc>
                <a:tc>
                  <a:txBody>
                    <a:bodyPr/>
                    <a:lstStyle/>
                    <a:p>
                      <a:pPr lvl="0"/>
                      <a:r>
                        <a:rPr lang="en-GB" sz="1800" kern="1200" dirty="0">
                          <a:solidFill>
                            <a:schemeClr val="dk1"/>
                          </a:solidFill>
                          <a:effectLst/>
                          <a:latin typeface="+mn-lt"/>
                          <a:ea typeface="+mn-ea"/>
                          <a:cs typeface="+mn-cs"/>
                        </a:rPr>
                        <a:t>Irradiation (W/m2)</a:t>
                      </a:r>
                      <a:endParaRPr lang="it-IT" sz="1800"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dk1"/>
                          </a:solidFill>
                          <a:effectLst/>
                          <a:latin typeface="+mn-lt"/>
                          <a:ea typeface="+mn-ea"/>
                          <a:cs typeface="+mn-cs"/>
                        </a:rPr>
                        <a:t>Puissance AC (W)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dk1"/>
                          </a:solidFill>
                          <a:effectLst/>
                          <a:latin typeface="+mn-lt"/>
                          <a:ea typeface="+mn-ea"/>
                          <a:cs typeface="+mn-cs"/>
                        </a:rPr>
                        <a:t>Puissance DC (W)</a:t>
                      </a:r>
                      <a:endParaRPr lang="de-AT"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3956555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pPr lvl="0"/>
            <a:r>
              <a:rPr lang="en-GB" dirty="0"/>
              <a:t>Sources</a:t>
            </a:r>
          </a:p>
        </p:txBody>
      </p:sp>
      <p:sp>
        <p:nvSpPr>
          <p:cNvPr id="6" name="Textplatzhalter 5"/>
          <p:cNvSpPr>
            <a:spLocks noGrp="1"/>
          </p:cNvSpPr>
          <p:nvPr>
            <p:ph type="body" idx="1"/>
          </p:nvPr>
        </p:nvSpPr>
        <p:spPr/>
        <p:txBody>
          <a:bodyPr/>
          <a:lstStyle/>
          <a:p>
            <a:endParaRPr lang="de-DE"/>
          </a:p>
        </p:txBody>
      </p:sp>
      <p:sp>
        <p:nvSpPr>
          <p:cNvPr id="4" name="Foliennummernplatzhalter 3"/>
          <p:cNvSpPr>
            <a:spLocks noGrp="1"/>
          </p:cNvSpPr>
          <p:nvPr>
            <p:ph type="sldNum" sz="quarter" idx="12"/>
          </p:nvPr>
        </p:nvSpPr>
        <p:spPr/>
        <p:txBody>
          <a:bodyPr/>
          <a:lstStyle/>
          <a:p>
            <a:fld id="{EA29A727-5B0F-406F-A76C-7B93759A547D}" type="slidenum">
              <a:rPr lang="fr-CH" smtClean="0"/>
              <a:t>46</a:t>
            </a:fld>
            <a:endParaRPr lang="fr-CH"/>
          </a:p>
        </p:txBody>
      </p:sp>
    </p:spTree>
    <p:extLst>
      <p:ext uri="{BB962C8B-B14F-4D97-AF65-F5344CB8AC3E}">
        <p14:creationId xmlns:p14="http://schemas.microsoft.com/office/powerpoint/2010/main" val="15581692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err="1"/>
              <a:t>Sources</a:t>
            </a:r>
            <a:endParaRPr lang="en-GB" dirty="0"/>
          </a:p>
        </p:txBody>
      </p:sp>
      <p:sp>
        <p:nvSpPr>
          <p:cNvPr id="3" name="Inhaltsplatzhalter 2"/>
          <p:cNvSpPr>
            <a:spLocks noGrp="1"/>
          </p:cNvSpPr>
          <p:nvPr>
            <p:ph idx="1"/>
          </p:nvPr>
        </p:nvSpPr>
        <p:spPr/>
        <p:txBody>
          <a:bodyPr>
            <a:normAutofit/>
          </a:bodyPr>
          <a:lstStyle/>
          <a:p>
            <a:r>
              <a:rPr lang="it-IT" sz="1200" dirty="0">
                <a:solidFill>
                  <a:schemeClr val="tx2"/>
                </a:solidFill>
              </a:rPr>
              <a:t>[Swi] Swissolar and Elcom</a:t>
            </a:r>
          </a:p>
          <a:p>
            <a:r>
              <a:rPr lang="it-IT" sz="1200" dirty="0">
                <a:solidFill>
                  <a:schemeClr val="tx2"/>
                </a:solidFill>
                <a:hlinkClick r:id="rId2"/>
              </a:rPr>
              <a:t>[FRA] </a:t>
            </a:r>
            <a:r>
              <a:rPr lang="it-IT" sz="1200" dirty="0">
                <a:solidFill>
                  <a:schemeClr val="tx2"/>
                </a:solidFill>
                <a:hlinkClick r:id="rId2">
                  <a:extLst>
                    <a:ext uri="{A12FA001-AC4F-418D-AE19-62706E023703}">
                      <ahyp:hlinkClr xmlns:ahyp="http://schemas.microsoft.com/office/drawing/2018/hyperlinkcolor" val="tx"/>
                    </a:ext>
                  </a:extLst>
                </a:hlinkClick>
              </a:rPr>
              <a:t>PHOTOVOLTAICS REPORT</a:t>
            </a:r>
            <a:r>
              <a:rPr lang="it-IT" sz="1200" dirty="0">
                <a:solidFill>
                  <a:schemeClr val="tx2"/>
                </a:solidFill>
              </a:rPr>
              <a:t>, Frauenhofer, 2019</a:t>
            </a:r>
          </a:p>
          <a:p>
            <a:r>
              <a:rPr lang="fr-CH" sz="1200" dirty="0"/>
              <a:t>[IRE] </a:t>
            </a:r>
            <a:r>
              <a:rPr lang="en-US" sz="1200" dirty="0"/>
              <a:t>IRENA (2019), Renewable Power Generation Costs in 2018, International Renewable Energy </a:t>
            </a:r>
            <a:r>
              <a:rPr lang="en-US" sz="1200" dirty="0" err="1"/>
              <a:t>Agency,Abu</a:t>
            </a:r>
            <a:r>
              <a:rPr lang="en-US" sz="1200" dirty="0"/>
              <a:t> Dhabi.</a:t>
            </a:r>
            <a:endParaRPr lang="it-IT" sz="1200" dirty="0">
              <a:solidFill>
                <a:schemeClr val="tx2"/>
              </a:solidFill>
              <a:hlinkClick r:id="rId2"/>
            </a:endParaRPr>
          </a:p>
          <a:p>
            <a:r>
              <a:rPr lang="it-IT" sz="1200" dirty="0">
                <a:solidFill>
                  <a:schemeClr val="tx2"/>
                </a:solidFill>
                <a:hlinkClick r:id="rId2"/>
              </a:rPr>
              <a:t>https://evo-world.org/en/products-services-mainmenu-en/protocols/ipmvp</a:t>
            </a:r>
            <a:endParaRPr lang="it-IT" sz="1200" dirty="0">
              <a:solidFill>
                <a:schemeClr val="tx2"/>
              </a:solidFill>
            </a:endParaRPr>
          </a:p>
          <a:p>
            <a:r>
              <a:rPr lang="it-IT" sz="1200" dirty="0">
                <a:solidFill>
                  <a:schemeClr val="tx2"/>
                </a:solidFill>
              </a:rPr>
              <a:t>Claudia Vannoni - Riccardo Battisti - Serena Drigo : </a:t>
            </a:r>
            <a:r>
              <a:rPr lang="de-AT" sz="1200" dirty="0" err="1">
                <a:solidFill>
                  <a:schemeClr val="tx2"/>
                </a:solidFill>
              </a:rPr>
              <a:t>Potentiel</a:t>
            </a:r>
            <a:r>
              <a:rPr lang="de-AT" sz="1200" dirty="0">
                <a:solidFill>
                  <a:schemeClr val="tx2"/>
                </a:solidFill>
              </a:rPr>
              <a:t> de </a:t>
            </a:r>
            <a:r>
              <a:rPr lang="de-AT" sz="1200" dirty="0" err="1">
                <a:solidFill>
                  <a:schemeClr val="tx2"/>
                </a:solidFill>
              </a:rPr>
              <a:t>chaleur</a:t>
            </a:r>
            <a:r>
              <a:rPr lang="de-AT" sz="1200" dirty="0">
                <a:solidFill>
                  <a:schemeClr val="tx2"/>
                </a:solidFill>
              </a:rPr>
              <a:t> </a:t>
            </a:r>
            <a:r>
              <a:rPr lang="de-AT" sz="1200" dirty="0" err="1">
                <a:solidFill>
                  <a:schemeClr val="tx2"/>
                </a:solidFill>
              </a:rPr>
              <a:t>solaire</a:t>
            </a:r>
            <a:r>
              <a:rPr lang="de-AT" sz="1200" dirty="0">
                <a:solidFill>
                  <a:schemeClr val="tx2"/>
                </a:solidFill>
              </a:rPr>
              <a:t> </a:t>
            </a:r>
            <a:r>
              <a:rPr lang="de-AT" sz="1200" dirty="0" err="1">
                <a:solidFill>
                  <a:schemeClr val="tx2"/>
                </a:solidFill>
              </a:rPr>
              <a:t>dans</a:t>
            </a:r>
            <a:r>
              <a:rPr lang="de-AT" sz="1200" dirty="0">
                <a:solidFill>
                  <a:schemeClr val="tx2"/>
                </a:solidFill>
              </a:rPr>
              <a:t> </a:t>
            </a:r>
            <a:r>
              <a:rPr lang="de-AT" sz="1200" dirty="0" err="1">
                <a:solidFill>
                  <a:schemeClr val="tx2"/>
                </a:solidFill>
              </a:rPr>
              <a:t>les</a:t>
            </a:r>
            <a:r>
              <a:rPr lang="de-AT" sz="1200" dirty="0">
                <a:solidFill>
                  <a:schemeClr val="tx2"/>
                </a:solidFill>
              </a:rPr>
              <a:t> </a:t>
            </a:r>
            <a:r>
              <a:rPr lang="de-AT" sz="1200" dirty="0" err="1">
                <a:solidFill>
                  <a:schemeClr val="tx2"/>
                </a:solidFill>
              </a:rPr>
              <a:t>procédés</a:t>
            </a:r>
            <a:r>
              <a:rPr lang="de-AT" sz="1200" dirty="0">
                <a:solidFill>
                  <a:schemeClr val="tx2"/>
                </a:solidFill>
              </a:rPr>
              <a:t> </a:t>
            </a:r>
            <a:r>
              <a:rPr lang="de-AT" sz="1200" dirty="0" err="1">
                <a:solidFill>
                  <a:schemeClr val="tx2"/>
                </a:solidFill>
              </a:rPr>
              <a:t>industriels</a:t>
            </a:r>
            <a:r>
              <a:rPr lang="de-AT" sz="1200" dirty="0">
                <a:solidFill>
                  <a:schemeClr val="tx2"/>
                </a:solidFill>
              </a:rPr>
              <a:t> </a:t>
            </a:r>
          </a:p>
          <a:p>
            <a:pPr marL="0" indent="0">
              <a:buNone/>
            </a:pPr>
            <a:r>
              <a:rPr lang="it-IT" sz="1200" dirty="0">
                <a:hlinkClick r:id="rId3"/>
              </a:rPr>
              <a:t>https://www.aee-intec.at</a:t>
            </a:r>
            <a:endParaRPr lang="it-IT" sz="1200" dirty="0"/>
          </a:p>
          <a:p>
            <a:r>
              <a:rPr lang="it-IT" sz="1200" dirty="0">
                <a:hlinkClick r:id="rId4"/>
              </a:rPr>
              <a:t>https://www.trust-ee.eu/discovery/efficiency-renewables</a:t>
            </a:r>
            <a:endParaRPr lang="de-AT" sz="1200" dirty="0"/>
          </a:p>
          <a:p>
            <a:r>
              <a:rPr lang="it-IT" sz="1200" dirty="0">
                <a:hlinkClick r:id="rId5"/>
              </a:rPr>
              <a:t>https://www.iea.org/renewables2018/</a:t>
            </a:r>
            <a:endParaRPr lang="it-IT" sz="1200" dirty="0"/>
          </a:p>
          <a:p>
            <a:r>
              <a:rPr lang="it-IT" sz="1200" dirty="0"/>
              <a:t>L Olivieri , E. Caamaño-Martín , F.J. Moralejo-Vázquez , N. Martin-Chivelet , F. Olivieri , F.J. Neila-Gonzalez: </a:t>
            </a:r>
            <a:r>
              <a:rPr lang="en-US" sz="1200" dirty="0"/>
              <a:t>Energy saving potential of semi-transparent photovoltaic elements for building integration </a:t>
            </a:r>
            <a:endParaRPr lang="de-AT" sz="1200" dirty="0"/>
          </a:p>
        </p:txBody>
      </p:sp>
      <p:sp>
        <p:nvSpPr>
          <p:cNvPr id="4" name="Foliennummernplatzhalter 3"/>
          <p:cNvSpPr>
            <a:spLocks noGrp="1"/>
          </p:cNvSpPr>
          <p:nvPr>
            <p:ph type="sldNum" sz="quarter" idx="12"/>
          </p:nvPr>
        </p:nvSpPr>
        <p:spPr/>
        <p:txBody>
          <a:bodyPr/>
          <a:lstStyle/>
          <a:p>
            <a:fld id="{EA29A727-5B0F-406F-A76C-7B93759A547D}" type="slidenum">
              <a:rPr lang="fr-CH" smtClean="0"/>
              <a:t>47</a:t>
            </a:fld>
            <a:endParaRPr lang="fr-CH"/>
          </a:p>
        </p:txBody>
      </p:sp>
    </p:spTree>
    <p:extLst>
      <p:ext uri="{BB962C8B-B14F-4D97-AF65-F5344CB8AC3E}">
        <p14:creationId xmlns:p14="http://schemas.microsoft.com/office/powerpoint/2010/main" val="22052912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1B9256-6391-4CDB-A17D-EA329A942AEB}"/>
              </a:ext>
            </a:extLst>
          </p:cNvPr>
          <p:cNvSpPr>
            <a:spLocks noGrp="1"/>
          </p:cNvSpPr>
          <p:nvPr>
            <p:ph type="title"/>
          </p:nvPr>
        </p:nvSpPr>
        <p:spPr/>
        <p:txBody>
          <a:bodyPr/>
          <a:lstStyle/>
          <a:p>
            <a:r>
              <a:rPr lang="fr-CH" dirty="0"/>
              <a:t>Sources images</a:t>
            </a:r>
          </a:p>
        </p:txBody>
      </p:sp>
      <p:sp>
        <p:nvSpPr>
          <p:cNvPr id="3" name="Espace réservé du contenu 2">
            <a:extLst>
              <a:ext uri="{FF2B5EF4-FFF2-40B4-BE49-F238E27FC236}">
                <a16:creationId xmlns:a16="http://schemas.microsoft.com/office/drawing/2014/main" id="{98B72CAF-D132-455E-9A3A-A7C1F6157461}"/>
              </a:ext>
            </a:extLst>
          </p:cNvPr>
          <p:cNvSpPr>
            <a:spLocks noGrp="1"/>
          </p:cNvSpPr>
          <p:nvPr>
            <p:ph idx="1"/>
          </p:nvPr>
        </p:nvSpPr>
        <p:spPr/>
        <p:txBody>
          <a:bodyPr/>
          <a:lstStyle/>
          <a:p>
            <a:r>
              <a:rPr lang="fr-CH" dirty="0" err="1">
                <a:hlinkClick r:id="rId2" action="ppaction://hlinksldjump"/>
              </a:rPr>
              <a:t>toony</a:t>
            </a:r>
            <a:r>
              <a:rPr lang="fr-CH" dirty="0">
                <a:hlinkClick r:id="rId2" action="ppaction://hlinksldjump"/>
              </a:rPr>
              <a:t> [CC BY-SA 3.0], </a:t>
            </a:r>
            <a:r>
              <a:rPr lang="fr-CH" dirty="0" err="1">
                <a:hlinkClick r:id="rId2" action="ppaction://hlinksldjump"/>
              </a:rPr>
              <a:t>Wikipedia</a:t>
            </a:r>
            <a:endParaRPr lang="fr-CH" dirty="0"/>
          </a:p>
          <a:p>
            <a:r>
              <a:rPr lang="nb-NO" dirty="0">
                <a:hlinkClick r:id="rId3" action="ppaction://hlinksldjump"/>
              </a:rPr>
              <a:t>Klaus Mueller [CC BY-SA 3.0], Wikipedia</a:t>
            </a:r>
            <a:endParaRPr lang="nb-NO" dirty="0"/>
          </a:p>
          <a:p>
            <a:r>
              <a:rPr lang="pl-PL" dirty="0">
                <a:hlinkClick r:id="rId3" action="ppaction://hlinksldjump"/>
              </a:rPr>
              <a:t>Dantor [CC BY-SA 3.0 </a:t>
            </a:r>
            <a:r>
              <a:rPr lang="fr-CH" dirty="0">
                <a:hlinkClick r:id="rId3" action="ppaction://hlinksldjump"/>
              </a:rPr>
              <a:t>]</a:t>
            </a:r>
            <a:endParaRPr lang="fr-CH" dirty="0"/>
          </a:p>
          <a:p>
            <a:r>
              <a:rPr lang="fr-CH" dirty="0">
                <a:hlinkClick r:id="rId3" action="ppaction://hlinksldjump"/>
              </a:rPr>
              <a:t>PVLAB, EPFL</a:t>
            </a:r>
            <a:endParaRPr lang="fr-CH" dirty="0"/>
          </a:p>
        </p:txBody>
      </p:sp>
      <p:sp>
        <p:nvSpPr>
          <p:cNvPr id="4" name="Espace réservé du numéro de diapositive 3">
            <a:extLst>
              <a:ext uri="{FF2B5EF4-FFF2-40B4-BE49-F238E27FC236}">
                <a16:creationId xmlns:a16="http://schemas.microsoft.com/office/drawing/2014/main" id="{9FBC49E2-D7D4-4935-A1E4-1BEF16E06892}"/>
              </a:ext>
            </a:extLst>
          </p:cNvPr>
          <p:cNvSpPr>
            <a:spLocks noGrp="1"/>
          </p:cNvSpPr>
          <p:nvPr>
            <p:ph type="sldNum" sz="quarter" idx="12"/>
          </p:nvPr>
        </p:nvSpPr>
        <p:spPr/>
        <p:txBody>
          <a:bodyPr/>
          <a:lstStyle/>
          <a:p>
            <a:fld id="{EA29A727-5B0F-406F-A76C-7B93759A547D}" type="slidenum">
              <a:rPr lang="fr-CH" smtClean="0"/>
              <a:t>48</a:t>
            </a:fld>
            <a:endParaRPr lang="fr-CH"/>
          </a:p>
        </p:txBody>
      </p:sp>
    </p:spTree>
    <p:extLst>
      <p:ext uri="{BB962C8B-B14F-4D97-AF65-F5344CB8AC3E}">
        <p14:creationId xmlns:p14="http://schemas.microsoft.com/office/powerpoint/2010/main" val="26419542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Contact</a:t>
            </a:r>
          </a:p>
        </p:txBody>
      </p:sp>
      <p:sp>
        <p:nvSpPr>
          <p:cNvPr id="4" name="Foliennummernplatzhalter 3"/>
          <p:cNvSpPr>
            <a:spLocks noGrp="1"/>
          </p:cNvSpPr>
          <p:nvPr>
            <p:ph type="sldNum" sz="quarter" idx="12"/>
          </p:nvPr>
        </p:nvSpPr>
        <p:spPr/>
        <p:txBody>
          <a:bodyPr/>
          <a:lstStyle/>
          <a:p>
            <a:fld id="{EA29A727-5B0F-406F-A76C-7B93759A547D}" type="slidenum">
              <a:rPr lang="fr-CH" smtClean="0"/>
              <a:t>49</a:t>
            </a:fld>
            <a:endParaRPr lang="fr-CH"/>
          </a:p>
        </p:txBody>
      </p:sp>
      <p:sp>
        <p:nvSpPr>
          <p:cNvPr id="7" name="Inhaltsplatzhalter 2">
            <a:extLst>
              <a:ext uri="{FF2B5EF4-FFF2-40B4-BE49-F238E27FC236}">
                <a16:creationId xmlns:a16="http://schemas.microsoft.com/office/drawing/2014/main" id="{07AAFAEA-B0D2-4D47-8913-2A0FC8E62C9A}"/>
              </a:ext>
            </a:extLst>
          </p:cNvPr>
          <p:cNvSpPr txBox="1">
            <a:spLocks/>
          </p:cNvSpPr>
          <p:nvPr/>
        </p:nvSpPr>
        <p:spPr>
          <a:xfrm>
            <a:off x="990600" y="1491282"/>
            <a:ext cx="10515600" cy="48380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GB" sz="2400" dirty="0" err="1"/>
              <a:t>Entreprise</a:t>
            </a:r>
            <a:r>
              <a:rPr lang="en-GB" sz="2400" dirty="0"/>
              <a:t>: Environment Park</a:t>
            </a:r>
          </a:p>
          <a:p>
            <a:pPr marL="0" indent="0">
              <a:lnSpc>
                <a:spcPct val="110000"/>
              </a:lnSpc>
              <a:buFont typeface="Arial" panose="020B0604020202020204" pitchFamily="34" charset="0"/>
              <a:buNone/>
            </a:pPr>
            <a:r>
              <a:rPr lang="en-GB" sz="2400" dirty="0"/>
              <a:t>Nom </a:t>
            </a:r>
            <a:r>
              <a:rPr lang="en-GB" sz="2400" dirty="0" err="1"/>
              <a:t>complet</a:t>
            </a:r>
            <a:r>
              <a:rPr lang="en-GB" sz="2400" dirty="0"/>
              <a:t>: Luca Galeasso</a:t>
            </a:r>
          </a:p>
          <a:p>
            <a:pPr marL="0" indent="0">
              <a:lnSpc>
                <a:spcPct val="110000"/>
              </a:lnSpc>
              <a:buFont typeface="Arial" panose="020B0604020202020204" pitchFamily="34" charset="0"/>
              <a:buNone/>
            </a:pPr>
            <a:r>
              <a:rPr lang="en-GB" sz="2400" dirty="0" err="1"/>
              <a:t>Adresse</a:t>
            </a:r>
            <a:r>
              <a:rPr lang="en-GB" sz="2400" dirty="0"/>
              <a:t> : Via Livorno 60</a:t>
            </a:r>
          </a:p>
          <a:p>
            <a:pPr marL="0" indent="0">
              <a:lnSpc>
                <a:spcPct val="110000"/>
              </a:lnSpc>
              <a:buFont typeface="Arial" panose="020B0604020202020204" pitchFamily="34" charset="0"/>
              <a:buNone/>
            </a:pPr>
            <a:r>
              <a:rPr lang="en-GB" sz="2400" dirty="0"/>
              <a:t>Code postal : 10144</a:t>
            </a:r>
          </a:p>
          <a:p>
            <a:pPr marL="0" indent="0">
              <a:lnSpc>
                <a:spcPct val="110000"/>
              </a:lnSpc>
              <a:buFont typeface="Arial" panose="020B0604020202020204" pitchFamily="34" charset="0"/>
              <a:buNone/>
            </a:pPr>
            <a:r>
              <a:rPr lang="en-GB" sz="2400" dirty="0"/>
              <a:t>Ville : Turin </a:t>
            </a:r>
          </a:p>
          <a:p>
            <a:pPr marL="0" indent="0">
              <a:lnSpc>
                <a:spcPct val="110000"/>
              </a:lnSpc>
              <a:buFont typeface="Arial" panose="020B0604020202020204" pitchFamily="34" charset="0"/>
              <a:buNone/>
            </a:pPr>
            <a:r>
              <a:rPr lang="en-GB" sz="2400" dirty="0"/>
              <a:t>Pays : </a:t>
            </a:r>
            <a:r>
              <a:rPr lang="en-GB" sz="2400" dirty="0" err="1"/>
              <a:t>Italie</a:t>
            </a:r>
            <a:endParaRPr lang="en-GB" sz="2400" dirty="0"/>
          </a:p>
          <a:p>
            <a:pPr marL="0" indent="0">
              <a:lnSpc>
                <a:spcPct val="110000"/>
              </a:lnSpc>
              <a:buFont typeface="Arial" panose="020B0604020202020204" pitchFamily="34" charset="0"/>
              <a:buNone/>
            </a:pPr>
            <a:r>
              <a:rPr lang="en-GB" sz="2400" dirty="0" err="1"/>
              <a:t>Numéro</a:t>
            </a:r>
            <a:r>
              <a:rPr lang="en-GB" sz="2400" dirty="0"/>
              <a:t> de </a:t>
            </a:r>
            <a:r>
              <a:rPr lang="en-GB" sz="2400" dirty="0" err="1"/>
              <a:t>téléphone</a:t>
            </a:r>
            <a:r>
              <a:rPr lang="en-GB" sz="2400" dirty="0"/>
              <a:t> : +39-0112257480</a:t>
            </a:r>
          </a:p>
          <a:p>
            <a:pPr marL="0" indent="0">
              <a:lnSpc>
                <a:spcPct val="110000"/>
              </a:lnSpc>
              <a:buFont typeface="Arial" panose="020B0604020202020204" pitchFamily="34" charset="0"/>
              <a:buNone/>
            </a:pPr>
            <a:r>
              <a:rPr lang="en-GB" sz="2400" dirty="0" err="1"/>
              <a:t>Adresse</a:t>
            </a:r>
            <a:r>
              <a:rPr lang="en-GB" sz="2400" dirty="0"/>
              <a:t> e-mail : </a:t>
            </a:r>
            <a:r>
              <a:rPr lang="en-GB" sz="2400" dirty="0">
                <a:hlinkClick r:id="rId2"/>
              </a:rPr>
              <a:t>luca.galeasso@envipark.com</a:t>
            </a:r>
            <a:r>
              <a:rPr lang="en-GB" sz="2400" dirty="0"/>
              <a:t> </a:t>
            </a:r>
          </a:p>
          <a:p>
            <a:pPr marL="0" indent="0">
              <a:lnSpc>
                <a:spcPct val="110000"/>
              </a:lnSpc>
              <a:buFont typeface="Arial" panose="020B0604020202020204" pitchFamily="34" charset="0"/>
              <a:buNone/>
            </a:pPr>
            <a:r>
              <a:rPr lang="en-GB" sz="2400" dirty="0"/>
              <a:t>Page </a:t>
            </a:r>
            <a:r>
              <a:rPr lang="en-GB" sz="2400" dirty="0" err="1"/>
              <a:t>d'accueil</a:t>
            </a:r>
            <a:r>
              <a:rPr lang="en-GB" sz="2400" dirty="0">
                <a:hlinkClick r:id="rId3"/>
              </a:rPr>
              <a:t> : https://www.envipark.com/</a:t>
            </a:r>
            <a:endParaRPr lang="en-GB" sz="2400" dirty="0"/>
          </a:p>
          <a:p>
            <a:pPr>
              <a:lnSpc>
                <a:spcPct val="110000"/>
              </a:lnSpc>
            </a:pPr>
            <a:endParaRPr lang="en-GB" sz="2400" dirty="0"/>
          </a:p>
        </p:txBody>
      </p:sp>
    </p:spTree>
    <p:extLst>
      <p:ext uri="{BB962C8B-B14F-4D97-AF65-F5344CB8AC3E}">
        <p14:creationId xmlns:p14="http://schemas.microsoft.com/office/powerpoint/2010/main" val="39642019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marL="0" indent="0" algn="ctr">
              <a:buNone/>
            </a:pPr>
            <a:r>
              <a:rPr lang="en-US" sz="4000" b="1" noProof="0" dirty="0">
                <a:solidFill>
                  <a:srgbClr val="006600"/>
                </a:solidFill>
              </a:rPr>
              <a:t>MERCI POUR</a:t>
            </a:r>
            <a:br>
              <a:rPr lang="en-US" sz="4000" b="1" noProof="0" dirty="0">
                <a:solidFill>
                  <a:srgbClr val="006600"/>
                </a:solidFill>
              </a:rPr>
            </a:br>
            <a:r>
              <a:rPr lang="en-US" sz="4000" b="1" noProof="0" dirty="0">
                <a:solidFill>
                  <a:srgbClr val="006600"/>
                </a:solidFill>
              </a:rPr>
              <a:t>VOTRE ATTENTION</a:t>
            </a:r>
          </a:p>
          <a:p>
            <a:endParaRPr lang="en-US" noProof="0" dirty="0"/>
          </a:p>
        </p:txBody>
      </p:sp>
      <p:sp>
        <p:nvSpPr>
          <p:cNvPr id="4" name="Foliennummernplatzhalter 3"/>
          <p:cNvSpPr>
            <a:spLocks noGrp="1"/>
          </p:cNvSpPr>
          <p:nvPr>
            <p:ph type="sldNum" sz="quarter" idx="12"/>
          </p:nvPr>
        </p:nvSpPr>
        <p:spPr/>
        <p:txBody>
          <a:bodyPr/>
          <a:lstStyle/>
          <a:p>
            <a:fld id="{EA29A727-5B0F-406F-A76C-7B93759A547D}" type="slidenum">
              <a:rPr lang="fr-CH" smtClean="0"/>
              <a:t>50</a:t>
            </a:fld>
            <a:endParaRPr lang="fr-CH"/>
          </a:p>
        </p:txBody>
      </p:sp>
      <p:pic>
        <p:nvPicPr>
          <p:cNvPr id="5" name="Graphique 10">
            <a:extLst>
              <a:ext uri="{FF2B5EF4-FFF2-40B4-BE49-F238E27FC236}">
                <a16:creationId xmlns:a16="http://schemas.microsoft.com/office/drawing/2014/main" id="{42456DCA-87C1-4CE6-89F2-8832348B35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924330" y="4515763"/>
            <a:ext cx="143366" cy="143366"/>
          </a:xfrm>
          <a:prstGeom prst="rect">
            <a:avLst/>
          </a:prstGeom>
        </p:spPr>
      </p:pic>
      <p:pic>
        <p:nvPicPr>
          <p:cNvPr id="6" name="Graphique 8">
            <a:extLst>
              <a:ext uri="{FF2B5EF4-FFF2-40B4-BE49-F238E27FC236}">
                <a16:creationId xmlns:a16="http://schemas.microsoft.com/office/drawing/2014/main" id="{DB337A52-854F-4929-A695-F543C3B49B1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582781" y="4513300"/>
            <a:ext cx="827740" cy="865944"/>
          </a:xfrm>
          <a:prstGeom prst="rect">
            <a:avLst/>
          </a:prstGeom>
        </p:spPr>
      </p:pic>
      <p:pic>
        <p:nvPicPr>
          <p:cNvPr id="7" name="Graphique 12">
            <a:extLst>
              <a:ext uri="{FF2B5EF4-FFF2-40B4-BE49-F238E27FC236}">
                <a16:creationId xmlns:a16="http://schemas.microsoft.com/office/drawing/2014/main" id="{600ACE48-5663-4938-8F68-FECD73B0FC9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81641" y="4512325"/>
            <a:ext cx="828745" cy="866995"/>
          </a:xfrm>
          <a:prstGeom prst="rect">
            <a:avLst/>
          </a:prstGeom>
        </p:spPr>
      </p:pic>
      <p:pic>
        <p:nvPicPr>
          <p:cNvPr id="8" name="Espace réservé du contenu 4">
            <a:extLst>
              <a:ext uri="{FF2B5EF4-FFF2-40B4-BE49-F238E27FC236}">
                <a16:creationId xmlns:a16="http://schemas.microsoft.com/office/drawing/2014/main" id="{6E1AAD79-D587-4E88-BF56-2EC58D20DC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75697" y="4659129"/>
            <a:ext cx="5553615" cy="538361"/>
          </a:xfrm>
          <a:prstGeom prst="rect">
            <a:avLst/>
          </a:prstGeom>
        </p:spPr>
      </p:pic>
      <p:sp>
        <p:nvSpPr>
          <p:cNvPr id="9" name="ZoneTexte 14">
            <a:extLst>
              <a:ext uri="{FF2B5EF4-FFF2-40B4-BE49-F238E27FC236}">
                <a16:creationId xmlns:a16="http://schemas.microsoft.com/office/drawing/2014/main" id="{D286E074-9BBC-4827-A883-CBE72E84B81B}"/>
              </a:ext>
            </a:extLst>
          </p:cNvPr>
          <p:cNvSpPr txBox="1"/>
          <p:nvPr/>
        </p:nvSpPr>
        <p:spPr>
          <a:xfrm>
            <a:off x="3579732" y="5197629"/>
            <a:ext cx="5586562" cy="276999"/>
          </a:xfrm>
          <a:prstGeom prst="rect">
            <a:avLst/>
          </a:prstGeom>
          <a:noFill/>
        </p:spPr>
        <p:txBody>
          <a:bodyPr wrap="square" rtlCol="0">
            <a:spAutoFit/>
          </a:bodyPr>
          <a:lstStyle/>
          <a:p>
            <a:r>
              <a:rPr lang="en-GB" sz="1200" dirty="0" err="1">
                <a:solidFill>
                  <a:srgbClr val="1C631E"/>
                </a:solidFill>
                <a:latin typeface="Arial Black" panose="020B0A04020102020204" pitchFamily="34" charset="0"/>
              </a:rPr>
              <a:t>IMP</a:t>
            </a:r>
            <a:r>
              <a:rPr lang="en-GB" sz="1200" dirty="0" err="1">
                <a:solidFill>
                  <a:srgbClr val="166D9D"/>
                </a:solidFill>
                <a:latin typeface="Arial Black" panose="020B0A04020102020204" pitchFamily="34" charset="0"/>
              </a:rPr>
              <a:t>lement</a:t>
            </a:r>
            <a:r>
              <a:rPr lang="en-GB" sz="1200" dirty="0" err="1">
                <a:solidFill>
                  <a:srgbClr val="1C631E"/>
                </a:solidFill>
                <a:latin typeface="Arial Black" panose="020B0A04020102020204" pitchFamily="34" charset="0"/>
              </a:rPr>
              <a:t>A</a:t>
            </a:r>
            <a:r>
              <a:rPr lang="en-GB" sz="1200" dirty="0" err="1">
                <a:solidFill>
                  <a:srgbClr val="166D9D"/>
                </a:solidFill>
                <a:latin typeface="Arial Black" panose="020B0A04020102020204" pitchFamily="34" charset="0"/>
              </a:rPr>
              <a:t>tion</a:t>
            </a:r>
            <a:r>
              <a:rPr lang="en-GB" sz="1200" dirty="0">
                <a:solidFill>
                  <a:srgbClr val="166D9D"/>
                </a:solidFill>
                <a:latin typeface="Arial Black" panose="020B0A04020102020204" pitchFamily="34" charset="0"/>
              </a:rPr>
              <a:t> </a:t>
            </a:r>
            <a:r>
              <a:rPr lang="en-GB" sz="1200" dirty="0">
                <a:solidFill>
                  <a:srgbClr val="1C631E"/>
                </a:solidFill>
                <a:latin typeface="Arial Black" panose="020B0A04020102020204" pitchFamily="34" charset="0"/>
              </a:rPr>
              <a:t>W</a:t>
            </a:r>
            <a:r>
              <a:rPr lang="en-GB" sz="1200" dirty="0">
                <a:solidFill>
                  <a:srgbClr val="166D9D"/>
                </a:solidFill>
                <a:latin typeface="Arial Black" panose="020B0A04020102020204" pitchFamily="34" charset="0"/>
              </a:rPr>
              <a:t>ork and </a:t>
            </a:r>
            <a:r>
              <a:rPr lang="en-GB" sz="1200" dirty="0">
                <a:solidFill>
                  <a:srgbClr val="1C631E"/>
                </a:solidFill>
                <a:latin typeface="Arial Black" panose="020B0A04020102020204" pitchFamily="34" charset="0"/>
              </a:rPr>
              <a:t>A</a:t>
            </a:r>
            <a:r>
              <a:rPr lang="en-GB" sz="1200" dirty="0">
                <a:solidFill>
                  <a:srgbClr val="166D9D"/>
                </a:solidFill>
                <a:latin typeface="Arial Black" panose="020B0A04020102020204" pitchFamily="34" charset="0"/>
              </a:rPr>
              <a:t>ctions </a:t>
            </a:r>
            <a:r>
              <a:rPr lang="en-GB" sz="1200" dirty="0">
                <a:solidFill>
                  <a:srgbClr val="1C631E"/>
                </a:solidFill>
                <a:latin typeface="Arial Black" panose="020B0A04020102020204" pitchFamily="34" charset="0"/>
              </a:rPr>
              <a:t>T</a:t>
            </a:r>
            <a:r>
              <a:rPr lang="en-GB" sz="1200" dirty="0">
                <a:solidFill>
                  <a:srgbClr val="166D9D"/>
                </a:solidFill>
                <a:latin typeface="Arial Black" panose="020B0A04020102020204" pitchFamily="34" charset="0"/>
              </a:rPr>
              <a:t>o change the energy </a:t>
            </a:r>
            <a:r>
              <a:rPr lang="en-GB" sz="1200" dirty="0" err="1">
                <a:solidFill>
                  <a:srgbClr val="166D9D"/>
                </a:solidFill>
                <a:latin typeface="Arial Black" panose="020B0A04020102020204" pitchFamily="34" charset="0"/>
              </a:rPr>
              <a:t>cul</a:t>
            </a:r>
            <a:r>
              <a:rPr lang="en-GB" sz="1200" dirty="0" err="1">
                <a:solidFill>
                  <a:srgbClr val="1C631E"/>
                </a:solidFill>
                <a:latin typeface="Arial Black" panose="020B0A04020102020204" pitchFamily="34" charset="0"/>
              </a:rPr>
              <a:t>T</a:t>
            </a:r>
            <a:r>
              <a:rPr lang="en-GB" sz="1200" dirty="0" err="1">
                <a:solidFill>
                  <a:srgbClr val="166D9D"/>
                </a:solidFill>
                <a:latin typeface="Arial Black" panose="020B0A04020102020204" pitchFamily="34" charset="0"/>
              </a:rPr>
              <a:t>ure</a:t>
            </a:r>
            <a:endParaRPr lang="fr-CH" sz="1200" dirty="0">
              <a:latin typeface="Arial Black" panose="020B0A04020102020204" pitchFamily="34" charset="0"/>
            </a:endParaRPr>
          </a:p>
        </p:txBody>
      </p:sp>
    </p:spTree>
    <p:extLst>
      <p:ext uri="{BB962C8B-B14F-4D97-AF65-F5344CB8AC3E}">
        <p14:creationId xmlns:p14="http://schemas.microsoft.com/office/powerpoint/2010/main" val="2826614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249"/>
                                          </p:stCondLst>
                                        </p:cTn>
                                        <p:tgtEl>
                                          <p:spTgt spid="6"/>
                                        </p:tgtEl>
                                        <p:attrNameLst>
                                          <p:attrName>style.visibility</p:attrName>
                                        </p:attrNameLst>
                                      </p:cBhvr>
                                      <p:to>
                                        <p:strVal val="visible"/>
                                      </p:to>
                                    </p:set>
                                  </p:childTnLst>
                                </p:cTn>
                              </p:par>
                            </p:childTnLst>
                          </p:cTn>
                        </p:par>
                        <p:par>
                          <p:cTn id="10" fill="hold">
                            <p:stCondLst>
                              <p:cond delay="250"/>
                            </p:stCondLst>
                            <p:childTnLst>
                              <p:par>
                                <p:cTn id="11" presetID="1"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250"/>
                            </p:stCondLst>
                            <p:childTnLst>
                              <p:par>
                                <p:cTn id="14" presetID="14" presetClass="entr" presetSubtype="1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250"/>
                                        <p:tgtEl>
                                          <p:spTgt spid="8"/>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500"/>
                                        <p:tgtEl>
                                          <p:spTgt spid="9"/>
                                        </p:tgtEl>
                                      </p:cBhvr>
                                    </p:animEffect>
                                  </p:childTnLst>
                                </p:cTn>
                              </p:par>
                            </p:childTnLst>
                          </p:cTn>
                        </p:par>
                        <p:par>
                          <p:cTn id="20" fill="hold">
                            <p:stCondLst>
                              <p:cond delay="750"/>
                            </p:stCondLst>
                            <p:childTnLst>
                              <p:par>
                                <p:cTn id="21" presetID="37" presetClass="path" presetSubtype="0" accel="50000" decel="50000" fill="hold" nodeType="afterEffect">
                                  <p:stCondLst>
                                    <p:cond delay="0"/>
                                  </p:stCondLst>
                                  <p:childTnLst>
                                    <p:animMotion origin="layout" path="M -0.00325 -0.02222 C -0.01549 -0.09514 -0.00234 -0.12685 0.00495 -0.15486 C 0.01211 -0.18241 0.02995 -0.19259 0.03985 -0.18981 C 0.04974 -0.18657 0.05795 -0.19745 0.06407 -0.13611 C 0.06264 -0.08379 0.0599 -0.09676 0.0612 -0.00764 " pathEditMode="relative" rAng="0" ptsTypes="AAAAA">
                                      <p:cBhvr>
                                        <p:cTn id="22" dur="2000" fill="hold"/>
                                        <p:tgtEl>
                                          <p:spTgt spid="5"/>
                                        </p:tgtEl>
                                        <p:attrNameLst>
                                          <p:attrName>ppt_x</p:attrName>
                                          <p:attrName>ppt_y</p:attrName>
                                        </p:attrNameLst>
                                      </p:cBhvr>
                                      <p:rCtr x="3112" y="-768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Thème Office">
  <a:themeElements>
    <a:clrScheme name="Vert">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Personnalisé 1">
      <a:majorFont>
        <a:latin typeface="Arial Unicode MS"/>
        <a:ea typeface=""/>
        <a:cs typeface=""/>
      </a:majorFont>
      <a:minorFont>
        <a:latin typeface="Arial Unicode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3810</TotalTime>
  <Words>2864</Words>
  <Application>Microsoft Office PowerPoint</Application>
  <PresentationFormat>Grand écran</PresentationFormat>
  <Paragraphs>451</Paragraphs>
  <Slides>50</Slides>
  <Notes>22</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50</vt:i4>
      </vt:variant>
    </vt:vector>
  </HeadingPairs>
  <TitlesOfParts>
    <vt:vector size="56" baseType="lpstr">
      <vt:lpstr>Arial</vt:lpstr>
      <vt:lpstr>Arial Black</vt:lpstr>
      <vt:lpstr>Arial Unicode MS</vt:lpstr>
      <vt:lpstr>Calibri</vt:lpstr>
      <vt:lpstr>Wingdings</vt:lpstr>
      <vt:lpstr>Thème Office</vt:lpstr>
      <vt:lpstr>Énergie renouvelables</vt:lpstr>
      <vt:lpstr>Table des matières</vt:lpstr>
      <vt:lpstr>Objectifs de la présentation</vt:lpstr>
      <vt:lpstr>Description des technologies</vt:lpstr>
      <vt:lpstr>Pourquoi des énergies renouvelable?</vt:lpstr>
      <vt:lpstr>Dans le futur</vt:lpstr>
      <vt:lpstr>Les différentes énergies renouvelables</vt:lpstr>
      <vt:lpstr>Technologie</vt:lpstr>
      <vt:lpstr>Energie solaire</vt:lpstr>
      <vt:lpstr>Installation photovoltaïque : Base</vt:lpstr>
      <vt:lpstr>Panneaux photovoltaïques</vt:lpstr>
      <vt:lpstr>Autoconsommation : concept</vt:lpstr>
      <vt:lpstr>Autoconsommation en entreprise</vt:lpstr>
      <vt:lpstr>Stockage</vt:lpstr>
      <vt:lpstr>Stockage</vt:lpstr>
      <vt:lpstr>Composition d’un système PV</vt:lpstr>
      <vt:lpstr>Solaire Thermique</vt:lpstr>
      <vt:lpstr>Intégration dans les procédés industriels </vt:lpstr>
      <vt:lpstr>Aperçu de la technologie</vt:lpstr>
      <vt:lpstr>Type de technologie solaires thermiques</vt:lpstr>
      <vt:lpstr>Biomasse</vt:lpstr>
      <vt:lpstr>Utilisation de la biomasse</vt:lpstr>
      <vt:lpstr>Aperçu de la technologie</vt:lpstr>
      <vt:lpstr>Aperçu de la technologie</vt:lpstr>
      <vt:lpstr>Aperçu de la technologie</vt:lpstr>
      <vt:lpstr>Description des mesures d'économie </vt:lpstr>
      <vt:lpstr>Installation Photovoltaïque : paramètres à prendre en compte</vt:lpstr>
      <vt:lpstr>Photovoltaïque : Coût d’installation</vt:lpstr>
      <vt:lpstr>Photovoltaïque : Financement</vt:lpstr>
      <vt:lpstr>Photovoltaïque : Avantages</vt:lpstr>
      <vt:lpstr>Solaire thermique: paramètres à prendre en compte</vt:lpstr>
      <vt:lpstr>Solaire thermique: Avantages</vt:lpstr>
      <vt:lpstr>Biomasse: paramètres à prendre en compte</vt:lpstr>
      <vt:lpstr>Biomasse: Avantages</vt:lpstr>
      <vt:lpstr>Exemples de bonnes pratiques</vt:lpstr>
      <vt:lpstr>Bonnes pratiques - Nuova Sarda Industria Casearia</vt:lpstr>
      <vt:lpstr>Bonnes pratiques - Nuova Sarda Industria Casearia</vt:lpstr>
      <vt:lpstr>Outils</vt:lpstr>
      <vt:lpstr>Liste de vérification de systèmes PV</vt:lpstr>
      <vt:lpstr>Liste de vérification de système solaire thermique</vt:lpstr>
      <vt:lpstr>Liste de vérification du système de biomasse</vt:lpstr>
      <vt:lpstr>Système de biomasse – Collecte de données</vt:lpstr>
      <vt:lpstr>Outils de soutien - Jeu-questionnaire</vt:lpstr>
      <vt:lpstr>Plans de MV</vt:lpstr>
      <vt:lpstr>M&amp;V - Systèmes d'air comprimé</vt:lpstr>
      <vt:lpstr>Sources</vt:lpstr>
      <vt:lpstr>Sources</vt:lpstr>
      <vt:lpstr>Sources images</vt:lpstr>
      <vt:lpstr>Contact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Martine Felber</dc:creator>
  <cp:lastModifiedBy>Jean-Loup Robineau</cp:lastModifiedBy>
  <cp:revision>190</cp:revision>
  <dcterms:created xsi:type="dcterms:W3CDTF">2019-02-13T09:08:40Z</dcterms:created>
  <dcterms:modified xsi:type="dcterms:W3CDTF">2019-07-18T09:56:54Z</dcterms:modified>
</cp:coreProperties>
</file>