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4"/>
  </p:notesMasterIdLst>
  <p:sldIdLst>
    <p:sldId id="380" r:id="rId2"/>
    <p:sldId id="295" r:id="rId3"/>
    <p:sldId id="379" r:id="rId4"/>
    <p:sldId id="358" r:id="rId5"/>
    <p:sldId id="288" r:id="rId6"/>
    <p:sldId id="287" r:id="rId7"/>
    <p:sldId id="286" r:id="rId8"/>
    <p:sldId id="296" r:id="rId9"/>
    <p:sldId id="297" r:id="rId10"/>
    <p:sldId id="298" r:id="rId11"/>
    <p:sldId id="378" r:id="rId12"/>
    <p:sldId id="329"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786">
          <p15:clr>
            <a:srgbClr val="A4A3A4"/>
          </p15:clr>
        </p15:guide>
        <p15:guide id="3" orient="horz" pos="3064">
          <p15:clr>
            <a:srgbClr val="A4A3A4"/>
          </p15:clr>
        </p15:guide>
        <p15:guide id="4" orient="horz" pos="3972">
          <p15:clr>
            <a:srgbClr val="A4A3A4"/>
          </p15:clr>
        </p15:guide>
        <p15:guide id="5" orient="horz" pos="3570">
          <p15:clr>
            <a:srgbClr val="A4A3A4"/>
          </p15:clr>
        </p15:guide>
        <p15:guide id="6" pos="3840">
          <p15:clr>
            <a:srgbClr val="A4A3A4"/>
          </p15:clr>
        </p15:guide>
        <p15:guide id="7" pos="3695">
          <p15:clr>
            <a:srgbClr val="A4A3A4"/>
          </p15:clr>
        </p15:guide>
        <p15:guide id="8" pos="132">
          <p15:clr>
            <a:srgbClr val="A4A3A4"/>
          </p15:clr>
        </p15:guide>
        <p15:guide id="9" pos="7554">
          <p15:clr>
            <a:srgbClr val="A4A3A4"/>
          </p15:clr>
        </p15:guide>
        <p15:guide id="10" pos="3834">
          <p15:clr>
            <a:srgbClr val="A4A3A4"/>
          </p15:clr>
        </p15:guide>
        <p15:guide id="11" pos="603">
          <p15:clr>
            <a:srgbClr val="A4A3A4"/>
          </p15:clr>
        </p15:guide>
        <p15:guide id="12" pos="7262">
          <p15:clr>
            <a:srgbClr val="A4A3A4"/>
          </p15:clr>
        </p15:guide>
        <p15:guide id="13" orient="horz" pos="2917">
          <p15:clr>
            <a:srgbClr val="A4A3A4"/>
          </p15:clr>
        </p15:guide>
        <p15:guide id="14" orient="horz" pos="2243">
          <p15:clr>
            <a:srgbClr val="A4A3A4"/>
          </p15:clr>
        </p15:guide>
        <p15:guide id="15" pos="144">
          <p15:clr>
            <a:srgbClr val="A4A3A4"/>
          </p15:clr>
        </p15:guide>
        <p15:guide id="16" pos="3858">
          <p15:clr>
            <a:srgbClr val="A4A3A4"/>
          </p15:clr>
        </p15:guide>
        <p15:guide id="17">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nnick Riesen" initials="YR" lastIdx="4" clrIdx="0">
    <p:extLst/>
  </p:cmAuthor>
  <p:cmAuthor id="2" name="Phan Bao-An" initials="BPQ" lastIdx="2" clrIdx="1"/>
  <p:cmAuthor id="3" name="Martine Felber" initials="MF" lastIdx="3" clrIdx="2">
    <p:extLst>
      <p:ext uri="{19B8F6BF-5375-455C-9EA6-DF929625EA0E}">
        <p15:presenceInfo xmlns:p15="http://schemas.microsoft.com/office/powerpoint/2012/main" userId="S-1-5-21-3970875634-3540039885-2058636828-1365" providerId="AD"/>
      </p:ext>
    </p:extLst>
  </p:cmAuthor>
  <p:cmAuthor id="4" name="Jean-Loup Robineau" initials="JR" lastIdx="2" clrIdx="3">
    <p:extLst>
      <p:ext uri="{19B8F6BF-5375-455C-9EA6-DF929625EA0E}">
        <p15:presenceInfo xmlns:p15="http://schemas.microsoft.com/office/powerpoint/2012/main" userId="a3e687424202e44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6E28"/>
    <a:srgbClr val="366525"/>
    <a:srgbClr val="005C00"/>
    <a:srgbClr val="006600"/>
    <a:srgbClr val="005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765" autoAdjust="0"/>
    <p:restoredTop sz="91593" autoAdjust="0"/>
  </p:normalViewPr>
  <p:slideViewPr>
    <p:cSldViewPr snapToGrid="0">
      <p:cViewPr varScale="1">
        <p:scale>
          <a:sx n="68" d="100"/>
          <a:sy n="68" d="100"/>
        </p:scale>
        <p:origin x="60" y="810"/>
      </p:cViewPr>
      <p:guideLst>
        <p:guide orient="horz" pos="2160"/>
        <p:guide orient="horz" pos="786"/>
        <p:guide orient="horz" pos="3064"/>
        <p:guide orient="horz" pos="3972"/>
        <p:guide orient="horz" pos="3570"/>
        <p:guide pos="3840"/>
        <p:guide pos="3695"/>
        <p:guide pos="132"/>
        <p:guide pos="7554"/>
        <p:guide pos="3834"/>
        <p:guide pos="603"/>
        <p:guide pos="7262"/>
        <p:guide orient="horz" pos="2917"/>
        <p:guide orient="horz" pos="2243"/>
        <p:guide pos="144"/>
        <p:guide pos="3858"/>
        <p:guide/>
      </p:guideLst>
    </p:cSldViewPr>
  </p:slideViewPr>
  <p:outlineViewPr>
    <p:cViewPr>
      <p:scale>
        <a:sx n="33" d="100"/>
        <a:sy n="33" d="100"/>
      </p:scale>
      <p:origin x="0" y="0"/>
    </p:cViewPr>
  </p:outlineViewPr>
  <p:notesTextViewPr>
    <p:cViewPr>
      <p:scale>
        <a:sx n="300" d="100"/>
        <a:sy n="3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EE88D-7515-463C-B79B-40D7D2399568}" type="datetimeFigureOut">
              <a:rPr lang="fr-CH" smtClean="0"/>
              <a:t>08.04.2019</a:t>
            </a:fld>
            <a:endParaRPr lang="fr-CH"/>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97FD3C-2BA7-4DD1-B319-9EB9284C5602}" type="slidenum">
              <a:rPr lang="fr-CH" smtClean="0"/>
              <a:t>‹N°›</a:t>
            </a:fld>
            <a:endParaRPr lang="fr-CH"/>
          </a:p>
        </p:txBody>
      </p:sp>
    </p:spTree>
    <p:extLst>
      <p:ext uri="{BB962C8B-B14F-4D97-AF65-F5344CB8AC3E}">
        <p14:creationId xmlns:p14="http://schemas.microsoft.com/office/powerpoint/2010/main" val="3839524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9A97FD3C-2BA7-4DD1-B319-9EB9284C5602}" type="slidenum">
              <a:rPr lang="fr-CH" smtClean="0"/>
              <a:t>7</a:t>
            </a:fld>
            <a:endParaRPr lang="fr-CH"/>
          </a:p>
        </p:txBody>
      </p:sp>
    </p:spTree>
    <p:extLst>
      <p:ext uri="{BB962C8B-B14F-4D97-AF65-F5344CB8AC3E}">
        <p14:creationId xmlns:p14="http://schemas.microsoft.com/office/powerpoint/2010/main" val="771785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312662"/>
            <a:ext cx="9144000" cy="1453180"/>
          </a:xfrm>
        </p:spPr>
        <p:txBody>
          <a:bodyPr anchor="b">
            <a:normAutofit/>
          </a:bodyPr>
          <a:lstStyle>
            <a:lvl1pPr algn="ctr">
              <a:defRPr sz="4000">
                <a:solidFill>
                  <a:srgbClr val="006600"/>
                </a:solidFill>
              </a:defRPr>
            </a:lvl1pPr>
          </a:lstStyle>
          <a:p>
            <a:r>
              <a:rPr lang="fr-FR" dirty="0"/>
              <a:t>Modifiez le style du titre</a:t>
            </a:r>
            <a:endParaRPr lang="fr-CH" dirty="0"/>
          </a:p>
        </p:txBody>
      </p:sp>
      <p:sp>
        <p:nvSpPr>
          <p:cNvPr id="3" name="Sous-titre 2"/>
          <p:cNvSpPr>
            <a:spLocks noGrp="1"/>
          </p:cNvSpPr>
          <p:nvPr>
            <p:ph type="subTitle" idx="1"/>
          </p:nvPr>
        </p:nvSpPr>
        <p:spPr>
          <a:xfrm>
            <a:off x="1524000" y="2967038"/>
            <a:ext cx="9144000" cy="1071562"/>
          </a:xfrm>
        </p:spPr>
        <p:txBody>
          <a:bodyPr>
            <a:normAutofit/>
          </a:bodyPr>
          <a:lstStyle>
            <a:lvl1pPr marL="0" indent="0" algn="ctr">
              <a:buNone/>
              <a:defRPr sz="2800">
                <a:solidFill>
                  <a:srgbClr val="0066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endParaRPr lang="fr-CH" dirty="0"/>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
        <p:nvSpPr>
          <p:cNvPr id="8" name="Subtitle 2"/>
          <p:cNvSpPr txBox="1">
            <a:spLocks/>
          </p:cNvSpPr>
          <p:nvPr userDrawn="1"/>
        </p:nvSpPr>
        <p:spPr>
          <a:xfrm>
            <a:off x="1828800" y="4163596"/>
            <a:ext cx="8534400" cy="10551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1800" dirty="0">
                <a:solidFill>
                  <a:schemeClr val="tx1">
                    <a:lumMod val="65000"/>
                    <a:lumOff val="35000"/>
                  </a:schemeClr>
                </a:solidFill>
              </a:rPr>
              <a:t>IMPAWATT</a:t>
            </a:r>
            <a:br>
              <a:rPr lang="en-US" sz="1800" dirty="0">
                <a:solidFill>
                  <a:schemeClr val="tx1">
                    <a:lumMod val="65000"/>
                    <a:lumOff val="35000"/>
                  </a:schemeClr>
                </a:solidFill>
              </a:rPr>
            </a:br>
            <a:r>
              <a:rPr lang="en-US" sz="1800" dirty="0" err="1">
                <a:solidFill>
                  <a:schemeClr val="tx1">
                    <a:lumMod val="65000"/>
                    <a:lumOff val="35000"/>
                  </a:schemeClr>
                </a:solidFill>
              </a:rPr>
              <a:t>IMPlementAtion</a:t>
            </a:r>
            <a:r>
              <a:rPr lang="en-US" sz="1800" dirty="0">
                <a:solidFill>
                  <a:schemeClr val="tx1">
                    <a:lumMod val="65000"/>
                    <a:lumOff val="35000"/>
                  </a:schemeClr>
                </a:solidFill>
              </a:rPr>
              <a:t> Work and Actions To change the energy </a:t>
            </a:r>
            <a:r>
              <a:rPr lang="en-US" sz="1800" dirty="0" err="1">
                <a:solidFill>
                  <a:schemeClr val="tx1">
                    <a:lumMod val="65000"/>
                    <a:lumOff val="35000"/>
                  </a:schemeClr>
                </a:solidFill>
              </a:rPr>
              <a:t>culTure</a:t>
            </a:r>
            <a:endParaRPr lang="en-US" sz="1800" dirty="0">
              <a:solidFill>
                <a:schemeClr val="tx1">
                  <a:lumMod val="65000"/>
                  <a:lumOff val="35000"/>
                </a:schemeClr>
              </a:solidFill>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dirty="0">
                <a:solidFill>
                  <a:schemeClr val="tx1">
                    <a:lumMod val="65000"/>
                    <a:lumOff val="35000"/>
                  </a:schemeClr>
                </a:solidFill>
              </a:rPr>
              <a:t>https://www.impawatt.com/</a:t>
            </a:r>
          </a:p>
          <a:p>
            <a:endParaRPr lang="en-US" sz="1800" dirty="0">
              <a:solidFill>
                <a:schemeClr val="tx1">
                  <a:lumMod val="65000"/>
                  <a:lumOff val="35000"/>
                </a:schemeClr>
              </a:solidFill>
            </a:endParaRPr>
          </a:p>
        </p:txBody>
      </p:sp>
      <p:sp>
        <p:nvSpPr>
          <p:cNvPr id="10" name="Rectangle 9"/>
          <p:cNvSpPr/>
          <p:nvPr userDrawn="1"/>
        </p:nvSpPr>
        <p:spPr>
          <a:xfrm>
            <a:off x="0" y="6491482"/>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latin typeface="Arial Unicode MS"/>
                <a:cs typeface="Arial Unicode MS"/>
              </a:rPr>
              <a:t>		 		</a:t>
            </a:r>
          </a:p>
        </p:txBody>
      </p:sp>
      <p:sp>
        <p:nvSpPr>
          <p:cNvPr id="11" name="TextBox 14"/>
          <p:cNvSpPr txBox="1"/>
          <p:nvPr userDrawn="1"/>
        </p:nvSpPr>
        <p:spPr>
          <a:xfrm>
            <a:off x="1778000" y="5959676"/>
            <a:ext cx="8636000" cy="540830"/>
          </a:xfrm>
          <a:prstGeom prst="rect">
            <a:avLst/>
          </a:prstGeom>
          <a:noFill/>
        </p:spPr>
        <p:txBody>
          <a:bodyPr wrap="square" tIns="108000" bIns="72000" rtlCol="0" anchor="ctr" anchorCtr="0">
            <a:spAutoFit/>
          </a:bodyPr>
          <a:lstStyle/>
          <a:p>
            <a:pPr algn="ct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The sole responsibility for the content of this publication lies with the IMPAWATT project consortium. It does not necessarily reflect the opinion of the European Union. Neither  EASME</a:t>
            </a:r>
            <a:r>
              <a:rPr lang="en-GB"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nor the European Commission are responsible for any use that may be made of the information contained therein.</a:t>
            </a:r>
            <a:endParaRPr lang="es-ES"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12" name="Graphique 11">
            <a:extLst>
              <a:ext uri="{FF2B5EF4-FFF2-40B4-BE49-F238E27FC236}">
                <a16:creationId xmlns:a16="http://schemas.microsoft.com/office/drawing/2014/main" xmlns="" id="{0CA11534-D36F-4A96-98F6-6573E5E493B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2623080" y="332488"/>
            <a:ext cx="6948242" cy="633600"/>
          </a:xfrm>
          <a:prstGeom prst="rect">
            <a:avLst/>
          </a:prstGeom>
        </p:spPr>
      </p:pic>
    </p:spTree>
    <p:extLst>
      <p:ext uri="{BB962C8B-B14F-4D97-AF65-F5344CB8AC3E}">
        <p14:creationId xmlns:p14="http://schemas.microsoft.com/office/powerpoint/2010/main" val="1398819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967121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H"/>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2513908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822146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fr-CH"/>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7" name="Espace réservé de la date 6"/>
          <p:cNvSpPr>
            <a:spLocks noGrp="1"/>
          </p:cNvSpPr>
          <p:nvPr>
            <p:ph type="dt" sz="half" idx="10"/>
          </p:nvPr>
        </p:nvSpPr>
        <p:spPr>
          <a:xfrm>
            <a:off x="838200" y="6356350"/>
            <a:ext cx="2743200" cy="365125"/>
          </a:xfrm>
          <a:prstGeom prst="rect">
            <a:avLst/>
          </a:prstGeom>
        </p:spPr>
        <p:txBody>
          <a:bodyPr/>
          <a:lstStyle/>
          <a:p>
            <a:endParaRPr lang="fr-CH"/>
          </a:p>
        </p:txBody>
      </p:sp>
      <p:sp>
        <p:nvSpPr>
          <p:cNvPr id="8" name="Espace réservé du pied de page 7"/>
          <p:cNvSpPr>
            <a:spLocks noGrp="1"/>
          </p:cNvSpPr>
          <p:nvPr>
            <p:ph type="ftr" sz="quarter" idx="11"/>
          </p:nvPr>
        </p:nvSpPr>
        <p:spPr>
          <a:xfrm>
            <a:off x="4038600" y="6356350"/>
            <a:ext cx="4114800" cy="365125"/>
          </a:xfrm>
          <a:prstGeom prst="rect">
            <a:avLst/>
          </a:prstGeom>
        </p:spPr>
        <p:txBody>
          <a:bodyPr/>
          <a:lstStyle/>
          <a:p>
            <a:endParaRPr lang="fr-CH"/>
          </a:p>
        </p:txBody>
      </p:sp>
      <p:sp>
        <p:nvSpPr>
          <p:cNvPr id="9" name="Espace réservé du numéro de diapositive 8"/>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5186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e la date 2"/>
          <p:cNvSpPr>
            <a:spLocks noGrp="1"/>
          </p:cNvSpPr>
          <p:nvPr>
            <p:ph type="dt" sz="half" idx="10"/>
          </p:nvPr>
        </p:nvSpPr>
        <p:spPr>
          <a:xfrm>
            <a:off x="838200" y="6356350"/>
            <a:ext cx="2743200" cy="365125"/>
          </a:xfrm>
          <a:prstGeom prst="rect">
            <a:avLst/>
          </a:prstGeom>
        </p:spPr>
        <p:txBody>
          <a:bodyPr/>
          <a:lstStyle/>
          <a:p>
            <a:endParaRPr lang="fr-CH"/>
          </a:p>
        </p:txBody>
      </p:sp>
      <p:sp>
        <p:nvSpPr>
          <p:cNvPr id="4" name="Espace réservé du pied de page 3"/>
          <p:cNvSpPr>
            <a:spLocks noGrp="1"/>
          </p:cNvSpPr>
          <p:nvPr>
            <p:ph type="ftr" sz="quarter" idx="11"/>
          </p:nvPr>
        </p:nvSpPr>
        <p:spPr>
          <a:xfrm>
            <a:off x="4038600" y="6356350"/>
            <a:ext cx="4114800" cy="365125"/>
          </a:xfrm>
          <a:prstGeom prst="rect">
            <a:avLst/>
          </a:prstGeom>
        </p:spPr>
        <p:txBody>
          <a:bodyPr/>
          <a:lstStyle/>
          <a:p>
            <a:endParaRPr lang="fr-CH"/>
          </a:p>
        </p:txBody>
      </p:sp>
      <p:sp>
        <p:nvSpPr>
          <p:cNvPr id="5" name="Espace réservé du numéro de diapositive 4"/>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519739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838200" y="6356350"/>
            <a:ext cx="2743200" cy="365125"/>
          </a:xfrm>
          <a:prstGeom prst="rect">
            <a:avLst/>
          </a:prstGeom>
        </p:spPr>
        <p:txBody>
          <a:bodyPr/>
          <a:lstStyle/>
          <a:p>
            <a:endParaRPr lang="fr-CH"/>
          </a:p>
        </p:txBody>
      </p:sp>
      <p:sp>
        <p:nvSpPr>
          <p:cNvPr id="3" name="Espace réservé du pied de page 2"/>
          <p:cNvSpPr>
            <a:spLocks noGrp="1"/>
          </p:cNvSpPr>
          <p:nvPr>
            <p:ph type="ftr" sz="quarter" idx="11"/>
          </p:nvPr>
        </p:nvSpPr>
        <p:spPr>
          <a:xfrm>
            <a:off x="4038600" y="6356350"/>
            <a:ext cx="4114800" cy="365125"/>
          </a:xfrm>
          <a:prstGeom prst="rect">
            <a:avLst/>
          </a:prstGeom>
        </p:spPr>
        <p:txBody>
          <a:bodyPr/>
          <a:lstStyle/>
          <a:p>
            <a:endParaRPr lang="fr-CH"/>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02316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215715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27569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162998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fr-CH"/>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71799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9526"/>
            <a:ext cx="10515600" cy="1146176"/>
          </a:xfrm>
          <a:prstGeom prst="rect">
            <a:avLst/>
          </a:prstGeom>
        </p:spPr>
        <p:txBody>
          <a:bodyPr vert="horz" lIns="91440" tIns="45720" rIns="91440" bIns="45720" rtlCol="0" anchor="ctr">
            <a:normAutofit/>
          </a:bodyPr>
          <a:lstStyle/>
          <a:p>
            <a:r>
              <a:rPr lang="fr-FR" dirty="0"/>
              <a:t>Modifiez le style du titre</a:t>
            </a:r>
            <a:endParaRPr lang="fr-CH" dirty="0"/>
          </a:p>
        </p:txBody>
      </p:sp>
      <p:sp>
        <p:nvSpPr>
          <p:cNvPr id="3" name="Espace réservé du texte 2"/>
          <p:cNvSpPr>
            <a:spLocks noGrp="1"/>
          </p:cNvSpPr>
          <p:nvPr>
            <p:ph type="body" idx="1"/>
          </p:nvPr>
        </p:nvSpPr>
        <p:spPr>
          <a:xfrm>
            <a:off x="838200" y="1338882"/>
            <a:ext cx="10515600" cy="4838082"/>
          </a:xfrm>
          <a:prstGeom prst="rect">
            <a:avLst/>
          </a:prstGeom>
        </p:spPr>
        <p:txBody>
          <a:bodyPr vert="horz" lIns="91440" tIns="45720" rIns="91440" bIns="45720" rtlCol="0">
            <a:normAutofit/>
          </a:bodyPr>
          <a:lstStyle/>
          <a:p>
            <a:pPr lvl="0"/>
            <a:r>
              <a:rPr lang="fr-FR" dirty="0"/>
              <a:t>Modifiez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endParaRPr lang="fr-CH" dirty="0"/>
          </a:p>
        </p:txBody>
      </p:sp>
      <p:sp>
        <p:nvSpPr>
          <p:cNvPr id="7" name="Rectangle 6"/>
          <p:cNvSpPr/>
          <p:nvPr userDrawn="1"/>
        </p:nvSpPr>
        <p:spPr>
          <a:xfrm>
            <a:off x="0" y="6491482"/>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solidFill>
                  <a:srgbClr val="005000"/>
                </a:solidFill>
                <a:latin typeface="Arial Unicode MS"/>
                <a:cs typeface="Arial Unicode MS"/>
              </a:rPr>
              <a:t>		 		</a:t>
            </a:r>
          </a:p>
        </p:txBody>
      </p:sp>
      <p:sp>
        <p:nvSpPr>
          <p:cNvPr id="6" name="Espace réservé du numéro de diapositive 5"/>
          <p:cNvSpPr>
            <a:spLocks noGrp="1"/>
          </p:cNvSpPr>
          <p:nvPr>
            <p:ph type="sldNum" sz="quarter" idx="4"/>
          </p:nvPr>
        </p:nvSpPr>
        <p:spPr>
          <a:xfrm>
            <a:off x="8699500" y="6546850"/>
            <a:ext cx="2743200" cy="365125"/>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EA29A727-5B0F-406F-A76C-7B93759A547D}" type="slidenum">
              <a:rPr lang="fr-CH" smtClean="0"/>
              <a:pPr/>
              <a:t>‹N°›</a:t>
            </a:fld>
            <a:endParaRPr lang="fr-CH" dirty="0"/>
          </a:p>
        </p:txBody>
      </p:sp>
      <p:pic>
        <p:nvPicPr>
          <p:cNvPr id="8" name="Graphique 7">
            <a:extLst>
              <a:ext uri="{FF2B5EF4-FFF2-40B4-BE49-F238E27FC236}">
                <a16:creationId xmlns:a16="http://schemas.microsoft.com/office/drawing/2014/main" xmlns="" id="{2EA1AB9E-41E6-4D64-B76B-74B75D4AB975}"/>
              </a:ext>
            </a:extLst>
          </p:cNvPr>
          <p:cNvPicPr>
            <a:picLocks noChangeAspect="1"/>
          </p:cNvPicPr>
          <p:nvPr userDrawn="1"/>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4337166" y="6546379"/>
            <a:ext cx="3513600" cy="320400"/>
          </a:xfrm>
          <a:prstGeom prst="rect">
            <a:avLst/>
          </a:prstGeom>
        </p:spPr>
      </p:pic>
    </p:spTree>
    <p:extLst>
      <p:ext uri="{BB962C8B-B14F-4D97-AF65-F5344CB8AC3E}">
        <p14:creationId xmlns:p14="http://schemas.microsoft.com/office/powerpoint/2010/main" val="4058692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1" kern="120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9.svg"/><Relationship Id="rId4" Type="http://schemas.openxmlformats.org/officeDocument/2006/relationships/image" Target="../media/image5.png"/><Relationship Id="rId9"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a:t>Intérêts de la </a:t>
            </a:r>
            <a:r>
              <a:rPr lang="en-GB" dirty="0" err="1"/>
              <a:t>maîtrise</a:t>
            </a:r>
            <a:r>
              <a:rPr lang="en-GB" dirty="0"/>
              <a:t> de </a:t>
            </a:r>
            <a:r>
              <a:rPr lang="en-GB" dirty="0" err="1"/>
              <a:t>l’énergie</a:t>
            </a:r>
            <a:endParaRPr lang="en-GB" dirty="0"/>
          </a:p>
        </p:txBody>
      </p:sp>
      <p:sp>
        <p:nvSpPr>
          <p:cNvPr id="3" name="Sous-titre 2"/>
          <p:cNvSpPr>
            <a:spLocks noGrp="1"/>
          </p:cNvSpPr>
          <p:nvPr>
            <p:ph type="subTitle" idx="1"/>
          </p:nvPr>
        </p:nvSpPr>
        <p:spPr/>
        <p:txBody>
          <a:bodyPr>
            <a:normAutofit/>
          </a:bodyPr>
          <a:lstStyle/>
          <a:p>
            <a:r>
              <a:rPr lang="fr-FR" dirty="0"/>
              <a:t>Comment convaincre la direction/les employés</a:t>
            </a:r>
          </a:p>
        </p:txBody>
      </p:sp>
      <p:sp>
        <p:nvSpPr>
          <p:cNvPr id="6" name="Subtitle 2"/>
          <p:cNvSpPr txBox="1">
            <a:spLocks/>
          </p:cNvSpPr>
          <p:nvPr/>
        </p:nvSpPr>
        <p:spPr>
          <a:xfrm>
            <a:off x="1828800" y="5299916"/>
            <a:ext cx="8534400" cy="415084"/>
          </a:xfrm>
          <a:prstGeom prst="rect">
            <a:avLst/>
          </a:prstGeom>
        </p:spPr>
        <p:txBody>
          <a:bodyPr vert="horz" lIns="91440" tIns="45720" rIns="91440" bIns="45720" rtlCol="0">
            <a:noAutofit/>
          </a:bodyPr>
          <a:lstStyle>
            <a:lvl1pPr marL="0" indent="0" algn="ctr" defTabSz="457200" rtl="0" eaLnBrk="1" latinLnBrk="0" hangingPunct="1">
              <a:spcBef>
                <a:spcPts val="600"/>
              </a:spcBef>
              <a:buFont typeface="Arial" panose="020B0604020202020204" pitchFamily="34" charset="0"/>
              <a:buNone/>
              <a:defRPr lang="en-GB" sz="2000" kern="1200">
                <a:solidFill>
                  <a:schemeClr val="tx1">
                    <a:tint val="75000"/>
                  </a:schemeClr>
                </a:solidFill>
                <a:latin typeface="Arial Unicode MS"/>
                <a:ea typeface="+mn-ea"/>
                <a:cs typeface="Arial Unicode MS"/>
              </a:defRPr>
            </a:lvl1pPr>
            <a:lvl2pPr marL="4572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2pPr>
            <a:lvl3pPr marL="9144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3pPr>
            <a:lvl4pPr marL="13716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4pPr>
            <a:lvl5pPr marL="1828800" indent="0" algn="ctr" defTabSz="457200" rtl="0" eaLnBrk="1" latinLnBrk="0" hangingPunct="1">
              <a:spcBef>
                <a:spcPct val="20000"/>
              </a:spcBef>
              <a:buFont typeface="Arial"/>
              <a:buNone/>
              <a:defRPr lang="en-US" sz="2000" kern="1200">
                <a:solidFill>
                  <a:schemeClr val="tx1">
                    <a:tint val="75000"/>
                  </a:schemeClr>
                </a:solidFill>
                <a:latin typeface="Arial Unicode MS"/>
                <a:ea typeface="+mn-ea"/>
                <a:cs typeface="Arial Unicode M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800" dirty="0">
                <a:solidFill>
                  <a:schemeClr val="tx1">
                    <a:lumMod val="65000"/>
                    <a:lumOff val="35000"/>
                  </a:schemeClr>
                </a:solidFill>
              </a:rPr>
              <a:t>Konstantin Kulterer, Austrian Energy Agency</a:t>
            </a:r>
          </a:p>
          <a:p>
            <a:endParaRPr lang="en-US" sz="1800" dirty="0">
              <a:solidFill>
                <a:schemeClr val="tx1">
                  <a:lumMod val="65000"/>
                  <a:lumOff val="35000"/>
                </a:schemeClr>
              </a:solidFill>
            </a:endParaRPr>
          </a:p>
        </p:txBody>
      </p:sp>
    </p:spTree>
    <p:extLst>
      <p:ext uri="{BB962C8B-B14F-4D97-AF65-F5344CB8AC3E}">
        <p14:creationId xmlns:p14="http://schemas.microsoft.com/office/powerpoint/2010/main" val="1438395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
            </a:r>
            <a:br>
              <a:rPr lang="de-AT" dirty="0"/>
            </a:br>
            <a:endParaRPr lang="de-AT" dirty="0"/>
          </a:p>
        </p:txBody>
      </p:sp>
      <p:sp>
        <p:nvSpPr>
          <p:cNvPr id="3" name="Inhaltsplatzhalter 2"/>
          <p:cNvSpPr>
            <a:spLocks noGrp="1"/>
          </p:cNvSpPr>
          <p:nvPr>
            <p:ph idx="1"/>
          </p:nvPr>
        </p:nvSpPr>
        <p:spPr/>
        <p:txBody>
          <a:bodyPr>
            <a:normAutofit/>
          </a:bodyPr>
          <a:lstStyle/>
          <a:p>
            <a:pPr marL="0" indent="0" algn="ctr">
              <a:lnSpc>
                <a:spcPct val="120000"/>
              </a:lnSpc>
              <a:buNone/>
            </a:pPr>
            <a:r>
              <a:rPr lang="de-DE" sz="4400" b="1" dirty="0">
                <a:solidFill>
                  <a:schemeClr val="accent1">
                    <a:lumMod val="75000"/>
                  </a:schemeClr>
                </a:solidFill>
              </a:rPr>
              <a:t>2</a:t>
            </a:r>
            <a:endParaRPr lang="de-AT" sz="4400" b="1" dirty="0">
              <a:solidFill>
                <a:schemeClr val="accent1">
                  <a:lumMod val="75000"/>
                </a:schemeClr>
              </a:solidFill>
            </a:endParaRPr>
          </a:p>
          <a:p>
            <a:pPr marL="0" indent="0" algn="ctr">
              <a:lnSpc>
                <a:spcPct val="120000"/>
              </a:lnSpc>
              <a:buNone/>
            </a:pPr>
            <a:r>
              <a:rPr lang="fr-FR" sz="4400" b="1" dirty="0">
                <a:solidFill>
                  <a:schemeClr val="accent1">
                    <a:lumMod val="75000"/>
                  </a:schemeClr>
                </a:solidFill>
              </a:rPr>
              <a:t>L'EFFICACITÉ ÉNERGÉTIQUE COMME DÉCISION STRATÉGIQUE</a:t>
            </a:r>
          </a:p>
        </p:txBody>
      </p:sp>
      <p:sp>
        <p:nvSpPr>
          <p:cNvPr id="4" name="Foliennummernplatzhalter 3"/>
          <p:cNvSpPr>
            <a:spLocks noGrp="1"/>
          </p:cNvSpPr>
          <p:nvPr>
            <p:ph type="sldNum" sz="quarter" idx="12"/>
          </p:nvPr>
        </p:nvSpPr>
        <p:spPr/>
        <p:txBody>
          <a:bodyPr/>
          <a:lstStyle/>
          <a:p>
            <a:fld id="{EA29A727-5B0F-406F-A76C-7B93759A547D}" type="slidenum">
              <a:rPr lang="fr-CH" smtClean="0"/>
              <a:t>2</a:t>
            </a:fld>
            <a:endParaRPr lang="fr-CH"/>
          </a:p>
        </p:txBody>
      </p:sp>
    </p:spTree>
    <p:extLst>
      <p:ext uri="{BB962C8B-B14F-4D97-AF65-F5344CB8AC3E}">
        <p14:creationId xmlns:p14="http://schemas.microsoft.com/office/powerpoint/2010/main" val="1677985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Objet de la </a:t>
            </a:r>
            <a:r>
              <a:rPr lang="en-GB" dirty="0" err="1"/>
              <a:t>présentation</a:t>
            </a:r>
            <a:endParaRPr lang="en-GB" dirty="0"/>
          </a:p>
        </p:txBody>
      </p:sp>
      <p:sp>
        <p:nvSpPr>
          <p:cNvPr id="3" name="Inhaltsplatzhalter 2"/>
          <p:cNvSpPr>
            <a:spLocks noGrp="1"/>
          </p:cNvSpPr>
          <p:nvPr>
            <p:ph idx="1"/>
          </p:nvPr>
        </p:nvSpPr>
        <p:spPr/>
        <p:txBody>
          <a:bodyPr/>
          <a:lstStyle/>
          <a:p>
            <a:r>
              <a:rPr lang="fr-FR" dirty="0"/>
              <a:t>Dans la première partie, des arguments généraux en faveur de l'augmentation de l'efficacité énergétique (changement climatique, subventions...) ont été présentés.</a:t>
            </a:r>
          </a:p>
          <a:p>
            <a:r>
              <a:rPr lang="fr-FR" dirty="0"/>
              <a:t>Cette deuxième partie contient des conseils pour convaincre les cadres supérieurs et montrer comment l'efficacité énergétique peut aider à atteindre les objectifs stratégiques des entreprises.</a:t>
            </a:r>
          </a:p>
        </p:txBody>
      </p:sp>
      <p:sp>
        <p:nvSpPr>
          <p:cNvPr id="4" name="Foliennummernplatzhalter 3"/>
          <p:cNvSpPr>
            <a:spLocks noGrp="1"/>
          </p:cNvSpPr>
          <p:nvPr>
            <p:ph type="sldNum" sz="quarter" idx="12"/>
          </p:nvPr>
        </p:nvSpPr>
        <p:spPr/>
        <p:txBody>
          <a:bodyPr/>
          <a:lstStyle/>
          <a:p>
            <a:fld id="{EA29A727-5B0F-406F-A76C-7B93759A547D}" type="slidenum">
              <a:rPr lang="fr-CH" smtClean="0"/>
              <a:t>3</a:t>
            </a:fld>
            <a:endParaRPr lang="fr-CH"/>
          </a:p>
        </p:txBody>
      </p:sp>
    </p:spTree>
    <p:extLst>
      <p:ext uri="{BB962C8B-B14F-4D97-AF65-F5344CB8AC3E}">
        <p14:creationId xmlns:p14="http://schemas.microsoft.com/office/powerpoint/2010/main" val="2958358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CH" dirty="0"/>
              <a:t>Table des matières</a:t>
            </a:r>
            <a:endParaRPr lang="de-AT" dirty="0"/>
          </a:p>
        </p:txBody>
      </p:sp>
      <p:sp>
        <p:nvSpPr>
          <p:cNvPr id="3" name="Inhaltsplatzhalter 2"/>
          <p:cNvSpPr>
            <a:spLocks noGrp="1"/>
          </p:cNvSpPr>
          <p:nvPr>
            <p:ph idx="1"/>
          </p:nvPr>
        </p:nvSpPr>
        <p:spPr/>
        <p:txBody>
          <a:bodyPr>
            <a:normAutofit/>
          </a:bodyPr>
          <a:lstStyle/>
          <a:p>
            <a:r>
              <a:rPr lang="fr-FR" dirty="0"/>
              <a:t>L'efficacité énergétique en tant que décision stratégique</a:t>
            </a:r>
          </a:p>
          <a:p>
            <a:r>
              <a:rPr lang="fr-FR" dirty="0"/>
              <a:t>Les trois dimensions de l'avantage comparatif</a:t>
            </a:r>
          </a:p>
          <a:p>
            <a:r>
              <a:rPr lang="fr-FR" dirty="0"/>
              <a:t>L'efficacité énergétique réduit les coûts</a:t>
            </a:r>
          </a:p>
          <a:p>
            <a:r>
              <a:rPr lang="fr-FR" dirty="0"/>
              <a:t>L'efficacité énergétique peut augmenter la valeur</a:t>
            </a:r>
          </a:p>
          <a:p>
            <a:r>
              <a:rPr lang="fr-FR" dirty="0"/>
              <a:t>L'efficacité énergétique peut atténuer les risques</a:t>
            </a:r>
          </a:p>
          <a:p>
            <a:r>
              <a:rPr lang="fr-FR" dirty="0"/>
              <a:t>Résumé - L'efficacité énergétique renforce ces trois dimensions</a:t>
            </a:r>
          </a:p>
        </p:txBody>
      </p:sp>
      <p:sp>
        <p:nvSpPr>
          <p:cNvPr id="4" name="Foliennummernplatzhalter 3"/>
          <p:cNvSpPr>
            <a:spLocks noGrp="1"/>
          </p:cNvSpPr>
          <p:nvPr>
            <p:ph type="sldNum" sz="quarter" idx="12"/>
          </p:nvPr>
        </p:nvSpPr>
        <p:spPr/>
        <p:txBody>
          <a:bodyPr/>
          <a:lstStyle/>
          <a:p>
            <a:fld id="{EA29A727-5B0F-406F-A76C-7B93759A547D}" type="slidenum">
              <a:rPr lang="fr-CH" smtClean="0"/>
              <a:t>4</a:t>
            </a:fld>
            <a:endParaRPr lang="fr-CH"/>
          </a:p>
        </p:txBody>
      </p:sp>
    </p:spTree>
    <p:extLst>
      <p:ext uri="{BB962C8B-B14F-4D97-AF65-F5344CB8AC3E}">
        <p14:creationId xmlns:p14="http://schemas.microsoft.com/office/powerpoint/2010/main" val="2568810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L'efficacité énergétique en tant que décision stratégique</a:t>
            </a:r>
          </a:p>
        </p:txBody>
      </p:sp>
      <p:sp>
        <p:nvSpPr>
          <p:cNvPr id="3" name="Inhaltsplatzhalter 2"/>
          <p:cNvSpPr>
            <a:spLocks noGrp="1"/>
          </p:cNvSpPr>
          <p:nvPr>
            <p:ph idx="1"/>
          </p:nvPr>
        </p:nvSpPr>
        <p:spPr/>
        <p:txBody>
          <a:bodyPr/>
          <a:lstStyle/>
          <a:p>
            <a:pPr marL="347472" indent="-347472">
              <a:spcBef>
                <a:spcPts val="600"/>
              </a:spcBef>
              <a:spcAft>
                <a:spcPts val="600"/>
              </a:spcAft>
              <a:buSzPts val="2400"/>
              <a:buFont typeface="Arial"/>
              <a:buChar char="•"/>
            </a:pPr>
            <a:r>
              <a:rPr lang="fr-FR" sz="2400" dirty="0">
                <a:solidFill>
                  <a:srgbClr val="595959"/>
                </a:solidFill>
                <a:latin typeface="Arial Unicode MS"/>
                <a:ea typeface="+mn-ea"/>
                <a:cs typeface="Arial Unicode MS"/>
              </a:rPr>
              <a:t>Les responsables de l'énergie mettent généralement l'accent sur la réduction des coûts énergétiques lorsqu'ils présentent l'analyse de rentabilisation d'un investissement,</a:t>
            </a:r>
          </a:p>
          <a:p>
            <a:pPr marL="347472" indent="-347472">
              <a:spcBef>
                <a:spcPts val="600"/>
              </a:spcBef>
              <a:spcAft>
                <a:spcPts val="600"/>
              </a:spcAft>
              <a:buSzPts val="2400"/>
              <a:buFont typeface="Arial"/>
              <a:buChar char="•"/>
            </a:pPr>
            <a:r>
              <a:rPr lang="fr-FR" sz="2400" dirty="0">
                <a:solidFill>
                  <a:srgbClr val="595959"/>
                </a:solidFill>
                <a:latin typeface="Arial Unicode MS"/>
                <a:ea typeface="+mn-ea"/>
                <a:cs typeface="Arial Unicode MS"/>
              </a:rPr>
              <a:t>Mais ils négligent l'importance de la création de valeur et de l'atténuation des risques.</a:t>
            </a:r>
          </a:p>
          <a:p>
            <a:pPr marL="347472" indent="-347472">
              <a:spcBef>
                <a:spcPts val="600"/>
              </a:spcBef>
              <a:spcAft>
                <a:spcPts val="600"/>
              </a:spcAft>
              <a:buSzPts val="2400"/>
              <a:buFont typeface="Arial"/>
              <a:buChar char="•"/>
            </a:pPr>
            <a:r>
              <a:rPr lang="fr-FR" sz="2400" dirty="0">
                <a:solidFill>
                  <a:srgbClr val="595959"/>
                </a:solidFill>
                <a:latin typeface="Arial Unicode MS"/>
                <a:ea typeface="+mn-ea"/>
                <a:cs typeface="Arial Unicode MS"/>
              </a:rPr>
              <a:t>L'efficacité énergétique peut contribuer aux priorités stratégiques des entreprises de trois façons :</a:t>
            </a:r>
          </a:p>
          <a:p>
            <a:pPr marL="804672" lvl="1" indent="-347472">
              <a:spcBef>
                <a:spcPts val="600"/>
              </a:spcBef>
              <a:spcAft>
                <a:spcPts val="600"/>
              </a:spcAft>
              <a:buSzPts val="2400"/>
              <a:buFont typeface="Arial"/>
              <a:buChar char="•"/>
            </a:pPr>
            <a:r>
              <a:rPr lang="fr-FR" dirty="0">
                <a:solidFill>
                  <a:srgbClr val="595959"/>
                </a:solidFill>
                <a:latin typeface="Arial Unicode MS"/>
                <a:ea typeface="+mn-ea"/>
                <a:cs typeface="Arial Unicode MS"/>
              </a:rPr>
              <a:t>Réduire les coûts</a:t>
            </a:r>
          </a:p>
          <a:p>
            <a:pPr marL="804672" lvl="1" indent="-347472">
              <a:spcBef>
                <a:spcPts val="600"/>
              </a:spcBef>
              <a:spcAft>
                <a:spcPts val="600"/>
              </a:spcAft>
              <a:buSzPts val="2400"/>
              <a:buFont typeface="Arial"/>
              <a:buChar char="•"/>
            </a:pPr>
            <a:r>
              <a:rPr lang="fr-FR" dirty="0">
                <a:solidFill>
                  <a:srgbClr val="595959"/>
                </a:solidFill>
                <a:latin typeface="Arial Unicode MS"/>
                <a:ea typeface="+mn-ea"/>
                <a:cs typeface="Arial Unicode MS"/>
              </a:rPr>
              <a:t>Augmenter la valeur</a:t>
            </a:r>
          </a:p>
          <a:p>
            <a:pPr marL="804672" lvl="1" indent="-347472">
              <a:spcBef>
                <a:spcPts val="600"/>
              </a:spcBef>
              <a:spcAft>
                <a:spcPts val="600"/>
              </a:spcAft>
              <a:buSzPts val="2400"/>
              <a:buFont typeface="Arial"/>
              <a:buChar char="•"/>
            </a:pPr>
            <a:r>
              <a:rPr lang="fr-FR" dirty="0">
                <a:solidFill>
                  <a:srgbClr val="595959"/>
                </a:solidFill>
                <a:latin typeface="Arial Unicode MS"/>
                <a:ea typeface="+mn-ea"/>
                <a:cs typeface="Arial Unicode MS"/>
              </a:rPr>
              <a:t>Réduire les risques</a:t>
            </a:r>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5</a:t>
            </a:fld>
            <a:endParaRPr lang="fr-CH"/>
          </a:p>
        </p:txBody>
      </p:sp>
    </p:spTree>
    <p:extLst>
      <p:ext uri="{BB962C8B-B14F-4D97-AF65-F5344CB8AC3E}">
        <p14:creationId xmlns:p14="http://schemas.microsoft.com/office/powerpoint/2010/main" val="4188941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Les trois dimensions de </a:t>
            </a:r>
            <a:r>
              <a:rPr lang="en-US" dirty="0" err="1"/>
              <a:t>l’avantage</a:t>
            </a:r>
            <a:r>
              <a:rPr lang="en-US" dirty="0"/>
              <a:t> </a:t>
            </a:r>
            <a:r>
              <a:rPr lang="en-US" dirty="0" err="1"/>
              <a:t>comparatif</a:t>
            </a:r>
            <a:endParaRPr lang="de-AT" dirty="0"/>
          </a:p>
        </p:txBody>
      </p:sp>
      <p:sp>
        <p:nvSpPr>
          <p:cNvPr id="21" name="Tijdelijke aanduiding voor dianummer 3"/>
          <p:cNvSpPr>
            <a:spLocks noGrp="1"/>
          </p:cNvSpPr>
          <p:nvPr/>
        </p:nvSpPr>
        <p:spPr>
          <a:xfrm>
            <a:off x="9042400" y="5923644"/>
            <a:ext cx="28448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C162CEF-58C8-EF46-9B52-D78FBBFD3DD6}" type="slidenum">
              <a:rPr lang="en-US" smtClean="0"/>
              <a:pPr/>
              <a:t>6</a:t>
            </a:fld>
            <a:endParaRPr lang="en-US" dirty="0"/>
          </a:p>
        </p:txBody>
      </p:sp>
      <p:sp>
        <p:nvSpPr>
          <p:cNvPr id="22" name="Ovaal 7"/>
          <p:cNvSpPr/>
          <p:nvPr/>
        </p:nvSpPr>
        <p:spPr>
          <a:xfrm>
            <a:off x="4945681" y="1495481"/>
            <a:ext cx="2280063" cy="2183082"/>
          </a:xfrm>
          <a:prstGeom prst="ellipse">
            <a:avLst/>
          </a:prstGeom>
          <a:solidFill>
            <a:srgbClr val="FFFF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300" b="1" dirty="0">
              <a:solidFill>
                <a:schemeClr val="tx1"/>
              </a:solidFill>
            </a:endParaRPr>
          </a:p>
        </p:txBody>
      </p:sp>
      <p:sp>
        <p:nvSpPr>
          <p:cNvPr id="23" name="Ovaal 10"/>
          <p:cNvSpPr/>
          <p:nvPr/>
        </p:nvSpPr>
        <p:spPr>
          <a:xfrm>
            <a:off x="2509401" y="3637660"/>
            <a:ext cx="2280063" cy="2183082"/>
          </a:xfrm>
          <a:prstGeom prst="ellipse">
            <a:avLst/>
          </a:prstGeom>
          <a:solidFill>
            <a:srgbClr val="0070C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300" b="1" dirty="0">
              <a:solidFill>
                <a:schemeClr val="tx1"/>
              </a:solidFill>
            </a:endParaRPr>
          </a:p>
        </p:txBody>
      </p:sp>
      <p:sp>
        <p:nvSpPr>
          <p:cNvPr id="24" name="Ovaal 11"/>
          <p:cNvSpPr/>
          <p:nvPr/>
        </p:nvSpPr>
        <p:spPr>
          <a:xfrm>
            <a:off x="7441219" y="3643486"/>
            <a:ext cx="2408175" cy="2280158"/>
          </a:xfrm>
          <a:prstGeom prst="ellipse">
            <a:avLst/>
          </a:prstGeom>
          <a:solidFill>
            <a:srgbClr val="92D05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nl-NL" dirty="0"/>
          </a:p>
          <a:p>
            <a:pPr algn="ctr"/>
            <a:endParaRPr lang="nl-NL" dirty="0"/>
          </a:p>
        </p:txBody>
      </p:sp>
      <p:sp>
        <p:nvSpPr>
          <p:cNvPr id="25" name="Tekstvak 13"/>
          <p:cNvSpPr txBox="1"/>
          <p:nvPr/>
        </p:nvSpPr>
        <p:spPr>
          <a:xfrm>
            <a:off x="116960" y="1335575"/>
            <a:ext cx="3249584" cy="83099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2400" dirty="0"/>
              <a:t>La valeur pour le client</a:t>
            </a:r>
            <a:endParaRPr lang="en-GB" sz="2400" dirty="0"/>
          </a:p>
        </p:txBody>
      </p:sp>
      <p:sp>
        <p:nvSpPr>
          <p:cNvPr id="26" name="Tekstvak 15"/>
          <p:cNvSpPr txBox="1"/>
          <p:nvPr/>
        </p:nvSpPr>
        <p:spPr>
          <a:xfrm>
            <a:off x="5065534" y="1964003"/>
            <a:ext cx="2038734" cy="123110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de-AT" sz="2800" b="1" dirty="0" smtClean="0"/>
              <a:t>Proposition de </a:t>
            </a:r>
            <a:r>
              <a:rPr lang="de-AT" sz="2800" b="1" dirty="0" err="1" smtClean="0"/>
              <a:t>valeur</a:t>
            </a:r>
            <a:endParaRPr lang="en-GB" sz="2800" b="1" dirty="0"/>
          </a:p>
          <a:p>
            <a:endParaRPr lang="en-GB" dirty="0"/>
          </a:p>
        </p:txBody>
      </p:sp>
      <p:cxnSp>
        <p:nvCxnSpPr>
          <p:cNvPr id="27" name="Rechte verbindingslijn met pijl 19"/>
          <p:cNvCxnSpPr/>
          <p:nvPr/>
        </p:nvCxnSpPr>
        <p:spPr>
          <a:xfrm flipV="1">
            <a:off x="7441219" y="1908706"/>
            <a:ext cx="1225279" cy="11059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28" name="Tekstvak 15"/>
          <p:cNvSpPr txBox="1"/>
          <p:nvPr/>
        </p:nvSpPr>
        <p:spPr>
          <a:xfrm>
            <a:off x="3018966" y="4420315"/>
            <a:ext cx="1303732" cy="80021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de-AT" sz="2800" b="1" dirty="0" err="1"/>
              <a:t>Coûts</a:t>
            </a:r>
            <a:endParaRPr lang="en-GB" sz="2800" b="1" dirty="0"/>
          </a:p>
          <a:p>
            <a:endParaRPr lang="en-GB" dirty="0"/>
          </a:p>
        </p:txBody>
      </p:sp>
      <p:sp>
        <p:nvSpPr>
          <p:cNvPr id="29" name="Tekstvak 15"/>
          <p:cNvSpPr txBox="1"/>
          <p:nvPr/>
        </p:nvSpPr>
        <p:spPr>
          <a:xfrm>
            <a:off x="7837942" y="4474990"/>
            <a:ext cx="1657112" cy="80021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de-AT" sz="2800" b="1" dirty="0" err="1"/>
              <a:t>Risques</a:t>
            </a:r>
            <a:endParaRPr lang="en-GB" sz="2800" b="1" dirty="0"/>
          </a:p>
          <a:p>
            <a:endParaRPr lang="en-GB" dirty="0"/>
          </a:p>
        </p:txBody>
      </p:sp>
      <p:cxnSp>
        <p:nvCxnSpPr>
          <p:cNvPr id="30" name="Rechte verbindingslijn met pijl 19"/>
          <p:cNvCxnSpPr/>
          <p:nvPr/>
        </p:nvCxnSpPr>
        <p:spPr>
          <a:xfrm flipH="1" flipV="1">
            <a:off x="3328681" y="1781901"/>
            <a:ext cx="1346188" cy="237399"/>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31" name="Gerade Verbindung mit Pfeil 30"/>
          <p:cNvCxnSpPr/>
          <p:nvPr/>
        </p:nvCxnSpPr>
        <p:spPr>
          <a:xfrm flipH="1">
            <a:off x="4416365" y="3107361"/>
            <a:ext cx="438291" cy="52351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32" name="Gerade Verbindung mit Pfeil 31"/>
          <p:cNvCxnSpPr/>
          <p:nvPr/>
        </p:nvCxnSpPr>
        <p:spPr>
          <a:xfrm flipH="1" flipV="1">
            <a:off x="5048858" y="4665942"/>
            <a:ext cx="2118986" cy="3346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33" name="Gerade Verbindung mit Pfeil 32"/>
          <p:cNvCxnSpPr/>
          <p:nvPr/>
        </p:nvCxnSpPr>
        <p:spPr>
          <a:xfrm flipH="1" flipV="1">
            <a:off x="7259016" y="3229993"/>
            <a:ext cx="729160" cy="5220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34" name="Tekstvak 13"/>
          <p:cNvSpPr txBox="1"/>
          <p:nvPr/>
        </p:nvSpPr>
        <p:spPr>
          <a:xfrm>
            <a:off x="52763" y="2896839"/>
            <a:ext cx="3423694" cy="83099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2400" dirty="0" smtClean="0"/>
              <a:t>A supporter pour créer la proposition </a:t>
            </a:r>
            <a:r>
              <a:rPr lang="fr-FR" sz="2400" dirty="0"/>
              <a:t>de valeur</a:t>
            </a:r>
          </a:p>
        </p:txBody>
      </p:sp>
      <p:sp>
        <p:nvSpPr>
          <p:cNvPr id="36" name="Tekstvak 13"/>
          <p:cNvSpPr txBox="1"/>
          <p:nvPr/>
        </p:nvSpPr>
        <p:spPr>
          <a:xfrm>
            <a:off x="8584595" y="1609657"/>
            <a:ext cx="2273379" cy="461665"/>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nl-NL" sz="2400" dirty="0" err="1"/>
              <a:t>Chiffre</a:t>
            </a:r>
            <a:r>
              <a:rPr lang="nl-NL" sz="2400" dirty="0"/>
              <a:t> </a:t>
            </a:r>
            <a:r>
              <a:rPr lang="nl-NL" sz="2400" dirty="0" err="1"/>
              <a:t>d’affaire</a:t>
            </a:r>
            <a:endParaRPr lang="en-GB" sz="2400" dirty="0"/>
          </a:p>
        </p:txBody>
      </p:sp>
      <p:sp>
        <p:nvSpPr>
          <p:cNvPr id="45" name="Tekstvak 13"/>
          <p:cNvSpPr txBox="1"/>
          <p:nvPr/>
        </p:nvSpPr>
        <p:spPr>
          <a:xfrm>
            <a:off x="8584595" y="2814494"/>
            <a:ext cx="3423694" cy="83099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fr-FR" sz="2400" dirty="0" smtClean="0"/>
              <a:t>A supporter pour créer la proposition </a:t>
            </a:r>
            <a:r>
              <a:rPr lang="fr-FR" sz="2400" dirty="0"/>
              <a:t>de valeur</a:t>
            </a:r>
          </a:p>
        </p:txBody>
      </p:sp>
    </p:spTree>
    <p:extLst>
      <p:ext uri="{BB962C8B-B14F-4D97-AF65-F5344CB8AC3E}">
        <p14:creationId xmlns:p14="http://schemas.microsoft.com/office/powerpoint/2010/main" val="1567815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L'efficacité énergétique réduit les coûts</a:t>
            </a:r>
          </a:p>
        </p:txBody>
      </p:sp>
      <p:sp>
        <p:nvSpPr>
          <p:cNvPr id="3" name="Inhaltsplatzhalter 2"/>
          <p:cNvSpPr>
            <a:spLocks noGrp="1"/>
          </p:cNvSpPr>
          <p:nvPr>
            <p:ph idx="1"/>
          </p:nvPr>
        </p:nvSpPr>
        <p:spPr>
          <a:xfrm>
            <a:off x="838200" y="991151"/>
            <a:ext cx="10515600" cy="4838082"/>
          </a:xfrm>
        </p:spPr>
        <p:txBody>
          <a:bodyPr>
            <a:normAutofit lnSpcReduction="10000"/>
          </a:bodyPr>
          <a:lstStyle/>
          <a:p>
            <a:r>
              <a:rPr lang="fr-FR" sz="2400" dirty="0"/>
              <a:t>Les investissements dans l'efficacité énergétique peuvent réduire les coûts de</a:t>
            </a:r>
          </a:p>
          <a:p>
            <a:pPr lvl="1"/>
            <a:r>
              <a:rPr lang="en-GB" sz="2000" dirty="0" err="1"/>
              <a:t>L’énergie</a:t>
            </a:r>
            <a:endParaRPr lang="en-GB" sz="2000" dirty="0"/>
          </a:p>
          <a:p>
            <a:pPr lvl="1"/>
            <a:r>
              <a:rPr lang="en-GB" sz="2000" dirty="0" err="1"/>
              <a:t>L’eau</a:t>
            </a:r>
            <a:endParaRPr lang="en-GB" sz="2000" dirty="0"/>
          </a:p>
          <a:p>
            <a:pPr lvl="1"/>
            <a:r>
              <a:rPr lang="en-GB" sz="2000" dirty="0"/>
              <a:t>Les </a:t>
            </a:r>
            <a:r>
              <a:rPr lang="en-GB" sz="2000" dirty="0" err="1"/>
              <a:t>matériaux</a:t>
            </a:r>
            <a:endParaRPr lang="en-GB" sz="2000" dirty="0"/>
          </a:p>
          <a:p>
            <a:pPr lvl="1"/>
            <a:r>
              <a:rPr lang="fr-FR" sz="2000" dirty="0"/>
              <a:t>La réparation et entretien de l'équipement</a:t>
            </a:r>
          </a:p>
          <a:p>
            <a:pPr lvl="1"/>
            <a:endParaRPr lang="fr-FR" sz="2000" dirty="0"/>
          </a:p>
          <a:p>
            <a:r>
              <a:rPr lang="en-GB" sz="2400" dirty="0" err="1"/>
              <a:t>Exemple</a:t>
            </a:r>
            <a:r>
              <a:rPr lang="en-GB" sz="2400" dirty="0"/>
              <a:t>: </a:t>
            </a:r>
            <a:r>
              <a:rPr lang="fr-FR" sz="2400" dirty="0"/>
              <a:t>optimisation du système hydraulique chez SSAB, aciérie suédoise produisant de l’acier à haute résistance</a:t>
            </a:r>
          </a:p>
          <a:p>
            <a:pPr lvl="1"/>
            <a:r>
              <a:rPr lang="en-GB" sz="2000" dirty="0"/>
              <a:t>Economies </a:t>
            </a:r>
            <a:r>
              <a:rPr lang="en-GB" sz="2000" dirty="0" err="1"/>
              <a:t>d’énergie</a:t>
            </a:r>
            <a:r>
              <a:rPr lang="en-GB" sz="2000" dirty="0"/>
              <a:t>: </a:t>
            </a:r>
            <a:r>
              <a:rPr lang="fr-FR" sz="2000" dirty="0"/>
              <a:t>58% de réduction de la consommation d'énergie ou 18 000 USD/an d'économies monétaires.</a:t>
            </a:r>
          </a:p>
          <a:p>
            <a:pPr lvl="1"/>
            <a:r>
              <a:rPr lang="fr-FR" sz="2000" dirty="0"/>
              <a:t>Avantages supplémentaires : réduction de l'usure des pompes et des moteurs, réduction des coûts d'entretien des filtres et de la vidange d'huile, réduction des besoins de refroidissement de l'huile. </a:t>
            </a:r>
          </a:p>
          <a:p>
            <a:pPr lvl="1"/>
            <a:r>
              <a:rPr lang="fr-FR" sz="2000" dirty="0"/>
              <a:t>Valeur estimative des avantages : 30 000 USD, délai de remboursement de moins de deux ans.</a:t>
            </a:r>
          </a:p>
        </p:txBody>
      </p:sp>
      <p:sp>
        <p:nvSpPr>
          <p:cNvPr id="4" name="Foliennummernplatzhalter 3"/>
          <p:cNvSpPr>
            <a:spLocks noGrp="1"/>
          </p:cNvSpPr>
          <p:nvPr>
            <p:ph type="sldNum" sz="quarter" idx="12"/>
          </p:nvPr>
        </p:nvSpPr>
        <p:spPr>
          <a:xfrm>
            <a:off x="8785225" y="6492875"/>
            <a:ext cx="2743200" cy="365125"/>
          </a:xfrm>
        </p:spPr>
        <p:txBody>
          <a:bodyPr/>
          <a:lstStyle/>
          <a:p>
            <a:fld id="{EA29A727-5B0F-406F-A76C-7B93759A547D}" type="slidenum">
              <a:rPr lang="fr-CH" smtClean="0"/>
              <a:t>7</a:t>
            </a:fld>
            <a:endParaRPr lang="fr-CH"/>
          </a:p>
        </p:txBody>
      </p:sp>
      <p:sp>
        <p:nvSpPr>
          <p:cNvPr id="5" name="Textfeld 4"/>
          <p:cNvSpPr txBox="1"/>
          <p:nvPr/>
        </p:nvSpPr>
        <p:spPr>
          <a:xfrm>
            <a:off x="4162306" y="5932282"/>
            <a:ext cx="7366119" cy="369332"/>
          </a:xfrm>
          <a:prstGeom prst="rect">
            <a:avLst/>
          </a:prstGeom>
          <a:noFill/>
        </p:spPr>
        <p:txBody>
          <a:bodyPr wrap="none" rtlCol="0">
            <a:spAutoFit/>
          </a:bodyPr>
          <a:lstStyle/>
          <a:p>
            <a:r>
              <a:rPr lang="en-GB" dirty="0"/>
              <a:t>Source: IEA 2014, Capturing the Multiple Benefits of Energy Efficiency</a:t>
            </a:r>
          </a:p>
        </p:txBody>
      </p:sp>
      <p:sp>
        <p:nvSpPr>
          <p:cNvPr id="8" name="Rechteck 7"/>
          <p:cNvSpPr/>
          <p:nvPr/>
        </p:nvSpPr>
        <p:spPr>
          <a:xfrm rot="16200000">
            <a:off x="9545058" y="3674024"/>
            <a:ext cx="5083331" cy="230832"/>
          </a:xfrm>
          <a:prstGeom prst="rect">
            <a:avLst/>
          </a:prstGeom>
        </p:spPr>
        <p:txBody>
          <a:bodyPr wrap="square">
            <a:spAutoFit/>
          </a:bodyPr>
          <a:lstStyle/>
          <a:p>
            <a:pPr lvl="0"/>
            <a:r>
              <a:rPr lang="de-AT" sz="900" dirty="0">
                <a:solidFill>
                  <a:prstClr val="black"/>
                </a:solidFill>
              </a:rPr>
              <a:t>https://www.ssab.de/</a:t>
            </a:r>
          </a:p>
        </p:txBody>
      </p:sp>
    </p:spTree>
    <p:extLst>
      <p:ext uri="{BB962C8B-B14F-4D97-AF65-F5344CB8AC3E}">
        <p14:creationId xmlns:p14="http://schemas.microsoft.com/office/powerpoint/2010/main" val="3943507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L'efficacité énergétique peut augmenter la valeur</a:t>
            </a:r>
          </a:p>
        </p:txBody>
      </p:sp>
      <p:sp>
        <p:nvSpPr>
          <p:cNvPr id="3" name="Inhaltsplatzhalter 2"/>
          <p:cNvSpPr>
            <a:spLocks noGrp="1"/>
          </p:cNvSpPr>
          <p:nvPr>
            <p:ph idx="1"/>
          </p:nvPr>
        </p:nvSpPr>
        <p:spPr>
          <a:xfrm>
            <a:off x="838200" y="1338882"/>
            <a:ext cx="8717924" cy="4838082"/>
          </a:xfrm>
        </p:spPr>
        <p:txBody>
          <a:bodyPr>
            <a:normAutofit fontScale="85000" lnSpcReduction="10000"/>
          </a:bodyPr>
          <a:lstStyle/>
          <a:p>
            <a:pPr marL="0" indent="0">
              <a:buNone/>
            </a:pPr>
            <a:r>
              <a:rPr lang="fr-FR" dirty="0"/>
              <a:t>L'efficacité énergétique peut contribuer à créer de la valeur/bénéfices d'utilisation pour les clients (principale source d'avantage concurrentiel):</a:t>
            </a:r>
          </a:p>
          <a:p>
            <a:r>
              <a:rPr lang="fr-FR" dirty="0"/>
              <a:t>Améliore par exemple la qualité, la pureté des produits, la fiabilité, la précision, la polyvalence, l'efficacité, le design, l'innovation, la diversité, la disponibilité, le service, le support technique, le prestige d'une entreprise et ses produits,</a:t>
            </a:r>
          </a:p>
          <a:p>
            <a:r>
              <a:rPr lang="fr-FR" dirty="0"/>
              <a:t>Peut aider les entreprises à conclure des contrats avec leurs fournisseurs et à accéder à de nouveaux marchés,</a:t>
            </a:r>
          </a:p>
          <a:p>
            <a:r>
              <a:rPr lang="fr-FR" dirty="0"/>
              <a:t>Peut aider à gagner des parts de marché en soulignant l'engagement des entreprises envers l'efficacité énergétique par la publicité et la promotion de la marque (AIE 2014),</a:t>
            </a:r>
          </a:p>
          <a:p>
            <a:r>
              <a:rPr lang="fr-FR" dirty="0"/>
              <a:t>Les services énergétiques sont essentiels pour garantir la proposition de valeur.</a:t>
            </a:r>
          </a:p>
        </p:txBody>
      </p:sp>
      <p:sp>
        <p:nvSpPr>
          <p:cNvPr id="4" name="Foliennummernplatzhalter 3"/>
          <p:cNvSpPr>
            <a:spLocks noGrp="1"/>
          </p:cNvSpPr>
          <p:nvPr>
            <p:ph type="sldNum" sz="quarter" idx="12"/>
          </p:nvPr>
        </p:nvSpPr>
        <p:spPr/>
        <p:txBody>
          <a:bodyPr/>
          <a:lstStyle/>
          <a:p>
            <a:fld id="{EA29A727-5B0F-406F-A76C-7B93759A547D}" type="slidenum">
              <a:rPr lang="fr-CH" smtClean="0"/>
              <a:t>8</a:t>
            </a:fld>
            <a:endParaRPr lang="fr-CH"/>
          </a:p>
        </p:txBody>
      </p:sp>
      <p:pic>
        <p:nvPicPr>
          <p:cNvPr id="6146" name="Picture 2" descr="G:\_2017\17.075_IMPAWATT\4_WP2_Energy Efficiency\Task 2.1 Energy Efficiency for Industry\bildarchiv\Bild_Handschlag_conclusion-of-the-contract-3100563__480_pixabay.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1193"/>
          <a:stretch/>
        </p:blipFill>
        <p:spPr bwMode="auto">
          <a:xfrm>
            <a:off x="9443347" y="968996"/>
            <a:ext cx="2639905" cy="1758314"/>
          </a:xfrm>
          <a:prstGeom prst="rect">
            <a:avLst/>
          </a:prstGeom>
          <a:noFill/>
          <a:extLst>
            <a:ext uri="{909E8E84-426E-40DD-AFC4-6F175D3DCCD1}">
              <a14:hiddenFill xmlns:a14="http://schemas.microsoft.com/office/drawing/2010/main">
                <a:solidFill>
                  <a:srgbClr val="FFFFFF"/>
                </a:solidFill>
              </a14:hiddenFill>
            </a:ext>
          </a:extLst>
        </p:spPr>
      </p:pic>
      <p:sp>
        <p:nvSpPr>
          <p:cNvPr id="6" name="Rechteck 5"/>
          <p:cNvSpPr/>
          <p:nvPr/>
        </p:nvSpPr>
        <p:spPr>
          <a:xfrm rot="16200000">
            <a:off x="10454399" y="4586837"/>
            <a:ext cx="3257707" cy="230832"/>
          </a:xfrm>
          <a:prstGeom prst="rect">
            <a:avLst/>
          </a:prstGeom>
        </p:spPr>
        <p:txBody>
          <a:bodyPr wrap="square">
            <a:spAutoFit/>
          </a:bodyPr>
          <a:lstStyle/>
          <a:p>
            <a:pPr lvl="0"/>
            <a:r>
              <a:rPr lang="de-AT" sz="900" dirty="0">
                <a:solidFill>
                  <a:prstClr val="black"/>
                </a:solidFill>
              </a:rPr>
              <a:t>pixabay_conclusion-of-the-contract-3100563__480</a:t>
            </a:r>
          </a:p>
        </p:txBody>
      </p:sp>
    </p:spTree>
    <p:extLst>
      <p:ext uri="{BB962C8B-B14F-4D97-AF65-F5344CB8AC3E}">
        <p14:creationId xmlns:p14="http://schemas.microsoft.com/office/powerpoint/2010/main" val="3905203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L'efficacité énergétique peut atténuer les risques</a:t>
            </a:r>
          </a:p>
        </p:txBody>
      </p:sp>
      <p:sp>
        <p:nvSpPr>
          <p:cNvPr id="3" name="Inhaltsplatzhalter 2"/>
          <p:cNvSpPr>
            <a:spLocks noGrp="1"/>
          </p:cNvSpPr>
          <p:nvPr>
            <p:ph idx="1"/>
          </p:nvPr>
        </p:nvSpPr>
        <p:spPr>
          <a:xfrm>
            <a:off x="838200" y="1155702"/>
            <a:ext cx="10515600" cy="4838082"/>
          </a:xfrm>
        </p:spPr>
        <p:txBody>
          <a:bodyPr>
            <a:normAutofit lnSpcReduction="10000"/>
          </a:bodyPr>
          <a:lstStyle/>
          <a:p>
            <a:r>
              <a:rPr lang="fr-FR" dirty="0"/>
              <a:t>Moins d'exposition à la volatilité des prix de l'énergie,</a:t>
            </a:r>
          </a:p>
          <a:p>
            <a:r>
              <a:rPr lang="fr-FR" dirty="0"/>
              <a:t>Une consommation d'énergie moindre peut réduire les coûts et créer un avantage concurrentiel,</a:t>
            </a:r>
          </a:p>
          <a:p>
            <a:r>
              <a:rPr lang="fr-FR" dirty="0"/>
              <a:t>Peut améliorer les processus et réduire le risque de temps d'arrêt,</a:t>
            </a:r>
          </a:p>
          <a:p>
            <a:r>
              <a:rPr lang="fr-FR" dirty="0"/>
              <a:t>Réduit le risque d'impacts négatifs sur la santé ou d'accidents</a:t>
            </a:r>
          </a:p>
          <a:p>
            <a:r>
              <a:rPr lang="fr-FR" dirty="0"/>
              <a:t>Réduit les risques environnementaux associés aux eaux usées ou à l'air vicié</a:t>
            </a:r>
          </a:p>
          <a:p>
            <a:endParaRPr lang="fr-FR" dirty="0"/>
          </a:p>
          <a:p>
            <a:pPr marL="0" indent="0">
              <a:buNone/>
            </a:pPr>
            <a:r>
              <a:rPr lang="fr-FR" dirty="0"/>
              <a:t>Exemple : Une conduite de vapeur isolée diminue le risque de brûlure pour les employés.</a:t>
            </a:r>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9</a:t>
            </a:fld>
            <a:endParaRPr lang="fr-CH"/>
          </a:p>
        </p:txBody>
      </p:sp>
    </p:spTree>
    <p:extLst>
      <p:ext uri="{BB962C8B-B14F-4D97-AF65-F5344CB8AC3E}">
        <p14:creationId xmlns:p14="http://schemas.microsoft.com/office/powerpoint/2010/main" val="3055759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Résumé - L'efficacité énergétique renforce ces trois dimensions</a:t>
            </a:r>
          </a:p>
        </p:txBody>
      </p:sp>
      <p:sp>
        <p:nvSpPr>
          <p:cNvPr id="4" name="Foliennummernplatzhalter 3"/>
          <p:cNvSpPr>
            <a:spLocks noGrp="1"/>
          </p:cNvSpPr>
          <p:nvPr>
            <p:ph type="sldNum" sz="quarter" idx="12"/>
          </p:nvPr>
        </p:nvSpPr>
        <p:spPr/>
        <p:txBody>
          <a:bodyPr/>
          <a:lstStyle/>
          <a:p>
            <a:fld id="{EA29A727-5B0F-406F-A76C-7B93759A547D}" type="slidenum">
              <a:rPr lang="fr-CH" smtClean="0"/>
              <a:t>10</a:t>
            </a:fld>
            <a:endParaRPr lang="fr-CH"/>
          </a:p>
        </p:txBody>
      </p:sp>
      <p:sp>
        <p:nvSpPr>
          <p:cNvPr id="5" name="Tijdelijke aanduiding voor dianummer 3"/>
          <p:cNvSpPr>
            <a:spLocks noGrp="1"/>
          </p:cNvSpPr>
          <p:nvPr/>
        </p:nvSpPr>
        <p:spPr>
          <a:xfrm>
            <a:off x="8260594" y="5395987"/>
            <a:ext cx="28448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C162CEF-58C8-EF46-9B52-D78FBBFD3DD6}" type="slidenum">
              <a:rPr lang="en-US" smtClean="0"/>
              <a:pPr/>
              <a:t>10</a:t>
            </a:fld>
            <a:endParaRPr lang="en-US" dirty="0"/>
          </a:p>
        </p:txBody>
      </p:sp>
      <p:sp>
        <p:nvSpPr>
          <p:cNvPr id="6" name="Ovaal 7"/>
          <p:cNvSpPr/>
          <p:nvPr/>
        </p:nvSpPr>
        <p:spPr>
          <a:xfrm>
            <a:off x="4325800" y="1543050"/>
            <a:ext cx="2046425" cy="1884706"/>
          </a:xfrm>
          <a:prstGeom prst="ellipse">
            <a:avLst/>
          </a:prstGeom>
          <a:solidFill>
            <a:srgbClr val="FFFF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300" b="1" dirty="0">
              <a:solidFill>
                <a:schemeClr val="tx1"/>
              </a:solidFill>
            </a:endParaRPr>
          </a:p>
        </p:txBody>
      </p:sp>
      <p:sp>
        <p:nvSpPr>
          <p:cNvPr id="7" name="Ovaal 10"/>
          <p:cNvSpPr>
            <a:spLocks noChangeAspect="1"/>
          </p:cNvSpPr>
          <p:nvPr/>
        </p:nvSpPr>
        <p:spPr>
          <a:xfrm>
            <a:off x="2242314" y="3771900"/>
            <a:ext cx="1922981" cy="1890000"/>
          </a:xfrm>
          <a:prstGeom prst="ellipse">
            <a:avLst/>
          </a:prstGeom>
          <a:solidFill>
            <a:srgbClr val="0070C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300" b="1" dirty="0">
              <a:solidFill>
                <a:schemeClr val="tx1"/>
              </a:solidFill>
            </a:endParaRPr>
          </a:p>
        </p:txBody>
      </p:sp>
      <p:sp>
        <p:nvSpPr>
          <p:cNvPr id="8" name="Ovaal 11"/>
          <p:cNvSpPr>
            <a:spLocks noChangeAspect="1"/>
          </p:cNvSpPr>
          <p:nvPr/>
        </p:nvSpPr>
        <p:spPr>
          <a:xfrm>
            <a:off x="6703555" y="3771465"/>
            <a:ext cx="1970201" cy="1886400"/>
          </a:xfrm>
          <a:prstGeom prst="ellipse">
            <a:avLst/>
          </a:prstGeom>
          <a:solidFill>
            <a:srgbClr val="92D05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nl-NL" dirty="0"/>
          </a:p>
          <a:p>
            <a:pPr algn="ctr"/>
            <a:endParaRPr lang="nl-NL" dirty="0"/>
          </a:p>
        </p:txBody>
      </p:sp>
      <p:sp>
        <p:nvSpPr>
          <p:cNvPr id="9" name="Tekstvak 15"/>
          <p:cNvSpPr txBox="1"/>
          <p:nvPr/>
        </p:nvSpPr>
        <p:spPr>
          <a:xfrm>
            <a:off x="4697400" y="2250767"/>
            <a:ext cx="1303732" cy="80021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de-AT" sz="2800" b="1" dirty="0" err="1"/>
              <a:t>Valeur</a:t>
            </a:r>
            <a:endParaRPr lang="en-GB" sz="2800" b="1" dirty="0"/>
          </a:p>
          <a:p>
            <a:endParaRPr lang="en-GB" dirty="0"/>
          </a:p>
        </p:txBody>
      </p:sp>
      <p:sp>
        <p:nvSpPr>
          <p:cNvPr id="10" name="Tekstvak 15"/>
          <p:cNvSpPr txBox="1"/>
          <p:nvPr/>
        </p:nvSpPr>
        <p:spPr>
          <a:xfrm>
            <a:off x="2523780" y="4484591"/>
            <a:ext cx="1303732" cy="52322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de-AT" sz="2800" b="1" dirty="0" err="1"/>
              <a:t>Coûts</a:t>
            </a:r>
            <a:endParaRPr lang="en-GB" sz="2800" b="1" dirty="0"/>
          </a:p>
        </p:txBody>
      </p:sp>
      <p:sp>
        <p:nvSpPr>
          <p:cNvPr id="11" name="Tekstvak 15"/>
          <p:cNvSpPr txBox="1"/>
          <p:nvPr/>
        </p:nvSpPr>
        <p:spPr>
          <a:xfrm>
            <a:off x="6866622" y="4428380"/>
            <a:ext cx="1644065" cy="52322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de-AT" sz="2800" b="1" dirty="0" err="1"/>
              <a:t>Risques</a:t>
            </a:r>
            <a:endParaRPr lang="en-GB" sz="2800" b="1" dirty="0"/>
          </a:p>
        </p:txBody>
      </p:sp>
      <p:cxnSp>
        <p:nvCxnSpPr>
          <p:cNvPr id="13" name="Gerade Verbindung mit Pfeil 12"/>
          <p:cNvCxnSpPr/>
          <p:nvPr/>
        </p:nvCxnSpPr>
        <p:spPr>
          <a:xfrm flipH="1">
            <a:off x="4436438" y="4754360"/>
            <a:ext cx="1825147"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Gerade Verbindung mit Pfeil 13"/>
          <p:cNvCxnSpPr/>
          <p:nvPr/>
        </p:nvCxnSpPr>
        <p:spPr>
          <a:xfrm flipH="1" flipV="1">
            <a:off x="6420059" y="3229121"/>
            <a:ext cx="587679" cy="54234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5" name="Tekstvak 13"/>
          <p:cNvSpPr txBox="1"/>
          <p:nvPr/>
        </p:nvSpPr>
        <p:spPr>
          <a:xfrm>
            <a:off x="145155" y="2277332"/>
            <a:ext cx="4145687" cy="1569660"/>
          </a:xfrm>
          <a:prstGeom prst="rect">
            <a:avLst/>
          </a:prstGeom>
          <a:noFill/>
        </p:spPr>
        <p:txBody>
          <a:bodyPr wrap="non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fr-FR" sz="1600" dirty="0"/>
              <a:t>Réduction des coûts d'énergie</a:t>
            </a:r>
          </a:p>
          <a:p>
            <a:pPr marL="285750" indent="-285750">
              <a:buFont typeface="Arial" panose="020B0604020202020204" pitchFamily="34" charset="0"/>
              <a:buChar char="•"/>
            </a:pPr>
            <a:r>
              <a:rPr lang="fr-FR" sz="1600" dirty="0"/>
              <a:t>Réduction des coûts d'entretien</a:t>
            </a:r>
          </a:p>
          <a:p>
            <a:pPr marL="285750" indent="-285750">
              <a:buFont typeface="Arial" panose="020B0604020202020204" pitchFamily="34" charset="0"/>
              <a:buChar char="•"/>
            </a:pPr>
            <a:r>
              <a:rPr lang="fr-FR" sz="1600" dirty="0"/>
              <a:t>Réduction des coûts de l'eau</a:t>
            </a:r>
          </a:p>
          <a:p>
            <a:pPr marL="285750" indent="-285750">
              <a:buFont typeface="Arial" panose="020B0604020202020204" pitchFamily="34" charset="0"/>
              <a:buChar char="•"/>
            </a:pPr>
            <a:r>
              <a:rPr lang="fr-FR" sz="1600" dirty="0"/>
              <a:t>Durée de vie de l'équipement prolongée</a:t>
            </a:r>
          </a:p>
          <a:p>
            <a:pPr marL="285750" indent="-285750">
              <a:buFont typeface="Arial" panose="020B0604020202020204" pitchFamily="34" charset="0"/>
              <a:buChar char="•"/>
            </a:pPr>
            <a:r>
              <a:rPr lang="fr-FR" sz="1600" dirty="0"/>
              <a:t>Capacité accrue</a:t>
            </a:r>
          </a:p>
          <a:p>
            <a:pPr marL="285750" indent="-285750">
              <a:buFont typeface="Arial" panose="020B0604020202020204" pitchFamily="34" charset="0"/>
              <a:buChar char="•"/>
            </a:pPr>
            <a:r>
              <a:rPr lang="fr-FR" sz="1600" dirty="0"/>
              <a:t>Réduction des coûts CO2</a:t>
            </a:r>
          </a:p>
        </p:txBody>
      </p:sp>
      <p:sp>
        <p:nvSpPr>
          <p:cNvPr id="16" name="Tekstvak 13"/>
          <p:cNvSpPr txBox="1"/>
          <p:nvPr/>
        </p:nvSpPr>
        <p:spPr>
          <a:xfrm>
            <a:off x="8799303" y="3106732"/>
            <a:ext cx="3185179" cy="2308324"/>
          </a:xfrm>
          <a:prstGeom prst="rect">
            <a:avLst/>
          </a:prstGeom>
          <a:noFill/>
        </p:spPr>
        <p:txBody>
          <a:bodyPr wrap="square" rtlCol="0">
            <a:spAutoFit/>
          </a:bodyPr>
          <a:lstStyle>
            <a:defPPr>
              <a:defRPr lang="fr-FR"/>
            </a:defPPr>
            <a:lvl1pPr marL="285750" indent="-285750" defTabSz="457200">
              <a:buFont typeface="Arial" panose="020B0604020202020204" pitchFamily="34" charset="0"/>
              <a:buChar char="•"/>
              <a:defRPr sz="1600"/>
            </a:lvl1pPr>
            <a:lvl2pPr defTabSz="457200"/>
            <a:lvl3pPr defTabSz="457200"/>
            <a:lvl4pPr defTabSz="457200"/>
            <a:lvl5pPr defTabSz="457200"/>
            <a:lvl6pPr defTabSz="457200"/>
            <a:lvl7pPr defTabSz="457200"/>
            <a:lvl8pPr defTabSz="457200"/>
            <a:lvl9pPr defTabSz="457200"/>
          </a:lstStyle>
          <a:p>
            <a:r>
              <a:rPr lang="fr-FR" dirty="0"/>
              <a:t>Risque de panne réduit</a:t>
            </a:r>
          </a:p>
          <a:p>
            <a:r>
              <a:rPr lang="fr-FR" dirty="0"/>
              <a:t>Réduction du risque CO2</a:t>
            </a:r>
          </a:p>
          <a:p>
            <a:r>
              <a:rPr lang="fr-FR" dirty="0"/>
              <a:t>Réduction du risque juridique</a:t>
            </a:r>
          </a:p>
          <a:p>
            <a:r>
              <a:rPr lang="fr-FR" dirty="0"/>
              <a:t>Réduction du risque environnemental</a:t>
            </a:r>
          </a:p>
          <a:p>
            <a:r>
              <a:rPr lang="fr-FR" dirty="0"/>
              <a:t>Meilleure satisfaction des employés</a:t>
            </a:r>
          </a:p>
          <a:p>
            <a:r>
              <a:rPr lang="fr-FR" dirty="0"/>
              <a:t>Température plus basse dans la salle de production</a:t>
            </a:r>
          </a:p>
        </p:txBody>
      </p:sp>
      <p:sp>
        <p:nvSpPr>
          <p:cNvPr id="17" name="Tekstvak 13"/>
          <p:cNvSpPr txBox="1"/>
          <p:nvPr/>
        </p:nvSpPr>
        <p:spPr>
          <a:xfrm>
            <a:off x="6516504" y="1198167"/>
            <a:ext cx="3935693" cy="1323439"/>
          </a:xfrm>
          <a:prstGeom prst="rect">
            <a:avLst/>
          </a:prstGeom>
          <a:noFill/>
        </p:spPr>
        <p:txBody>
          <a:bodyPr wrap="none" rtlCol="0">
            <a:spAutoFit/>
          </a:bodyPr>
          <a:lstStyle>
            <a:defPPr>
              <a:defRPr lang="fr-FR"/>
            </a:defPPr>
            <a:lvl1pPr marL="285750" indent="-285750" defTabSz="457200">
              <a:buFont typeface="Arial" panose="020B0604020202020204" pitchFamily="34" charset="0"/>
              <a:buChar char="•"/>
              <a:defRPr sz="1600"/>
            </a:lvl1pPr>
            <a:lvl2pPr defTabSz="457200"/>
            <a:lvl3pPr defTabSz="457200"/>
            <a:lvl4pPr defTabSz="457200"/>
            <a:lvl5pPr defTabSz="457200"/>
            <a:lvl6pPr defTabSz="457200"/>
            <a:lvl7pPr defTabSz="457200"/>
            <a:lvl8pPr defTabSz="457200"/>
            <a:lvl9pPr defTabSz="457200"/>
          </a:lstStyle>
          <a:p>
            <a:r>
              <a:rPr lang="fr-FR" dirty="0"/>
              <a:t>Meilleure qualité du produit</a:t>
            </a:r>
          </a:p>
          <a:p>
            <a:r>
              <a:rPr lang="fr-FR" dirty="0"/>
              <a:t>Fiabilité accrue du produit</a:t>
            </a:r>
          </a:p>
          <a:p>
            <a:r>
              <a:rPr lang="fr-FR" dirty="0"/>
              <a:t>Renforcement de l'image de marque</a:t>
            </a:r>
          </a:p>
          <a:p>
            <a:r>
              <a:rPr lang="fr-FR" dirty="0"/>
              <a:t>Fidélité de la clientèle accrue</a:t>
            </a:r>
          </a:p>
          <a:p>
            <a:r>
              <a:rPr lang="fr-FR" dirty="0"/>
              <a:t>Plus grande attractivité des produits</a:t>
            </a:r>
          </a:p>
        </p:txBody>
      </p:sp>
      <p:sp>
        <p:nvSpPr>
          <p:cNvPr id="18" name="Textfeld 16"/>
          <p:cNvSpPr txBox="1"/>
          <p:nvPr/>
        </p:nvSpPr>
        <p:spPr>
          <a:xfrm>
            <a:off x="195645" y="5798557"/>
            <a:ext cx="11782424" cy="107721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dirty="0"/>
              <a:t>Energy efficiency: a profit </a:t>
            </a:r>
            <a:r>
              <a:rPr lang="en-GB" sz="1600" dirty="0" err="1"/>
              <a:t>center</a:t>
            </a:r>
            <a:r>
              <a:rPr lang="en-GB" sz="1600" dirty="0"/>
              <a:t> for companies! A strategic and financial discussion of the multiple benefits of energy efficiency, presentation by Catherine </a:t>
            </a:r>
            <a:r>
              <a:rPr lang="en-GB" sz="1600" dirty="0" err="1"/>
              <a:t>Cooremans</a:t>
            </a:r>
            <a:r>
              <a:rPr lang="en-GB" sz="1600" dirty="0"/>
              <a:t>, IEA DSM University, Leonardo Academy, 12.5.2016; adapted by AEA</a:t>
            </a:r>
            <a:endParaRPr lang="de-AT" sz="1600" dirty="0"/>
          </a:p>
          <a:p>
            <a:endParaRPr lang="de-AT" sz="1600" dirty="0"/>
          </a:p>
          <a:p>
            <a:endParaRPr lang="de-AT" sz="1600" dirty="0"/>
          </a:p>
        </p:txBody>
      </p:sp>
      <p:cxnSp>
        <p:nvCxnSpPr>
          <p:cNvPr id="23" name="Gerade Verbindung mit Pfeil 22"/>
          <p:cNvCxnSpPr/>
          <p:nvPr/>
        </p:nvCxnSpPr>
        <p:spPr>
          <a:xfrm flipV="1">
            <a:off x="3813704" y="3217704"/>
            <a:ext cx="551008" cy="54234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5207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Sources </a:t>
            </a:r>
            <a:r>
              <a:rPr lang="en-GB" dirty="0" err="1"/>
              <a:t>principales</a:t>
            </a:r>
            <a:endParaRPr lang="en-GB" dirty="0"/>
          </a:p>
        </p:txBody>
      </p:sp>
      <p:sp>
        <p:nvSpPr>
          <p:cNvPr id="3" name="Inhaltsplatzhalter 2"/>
          <p:cNvSpPr>
            <a:spLocks noGrp="1"/>
          </p:cNvSpPr>
          <p:nvPr>
            <p:ph idx="1"/>
          </p:nvPr>
        </p:nvSpPr>
        <p:spPr/>
        <p:txBody>
          <a:bodyPr/>
          <a:lstStyle/>
          <a:p>
            <a:pPr marL="0" lvl="1" indent="0">
              <a:lnSpc>
                <a:spcPct val="80000"/>
              </a:lnSpc>
              <a:spcBef>
                <a:spcPts val="1200"/>
              </a:spcBef>
              <a:buNone/>
            </a:pPr>
            <a:r>
              <a:rPr lang="en-GB" dirty="0"/>
              <a:t>IEA, 2014: Capturing the Multiple Benefits of Energy Efficiency, Paris</a:t>
            </a:r>
          </a:p>
          <a:p>
            <a:pPr marL="0" lvl="1" indent="0">
              <a:lnSpc>
                <a:spcPct val="80000"/>
              </a:lnSpc>
              <a:spcBef>
                <a:spcPts val="1200"/>
              </a:spcBef>
              <a:buNone/>
            </a:pPr>
            <a:r>
              <a:rPr lang="en-GB" dirty="0"/>
              <a:t>Catherine </a:t>
            </a:r>
            <a:r>
              <a:rPr lang="en-GB" dirty="0" err="1"/>
              <a:t>Cooremans</a:t>
            </a:r>
            <a:r>
              <a:rPr lang="en-GB" dirty="0"/>
              <a:t>: Energy efficiency: a profit </a:t>
            </a:r>
            <a:r>
              <a:rPr lang="en-GB" dirty="0" err="1"/>
              <a:t>center</a:t>
            </a:r>
            <a:r>
              <a:rPr lang="en-GB" dirty="0"/>
              <a:t> for companies! A strategic and financial discussion of the multiple benefits of energy efficiency, presentation by Catherine </a:t>
            </a:r>
            <a:r>
              <a:rPr lang="en-GB" dirty="0" err="1"/>
              <a:t>Cooremans</a:t>
            </a:r>
            <a:r>
              <a:rPr lang="en-GB" dirty="0"/>
              <a:t>, IEA DSM University, Leonardo Academy</a:t>
            </a:r>
          </a:p>
        </p:txBody>
      </p:sp>
      <p:sp>
        <p:nvSpPr>
          <p:cNvPr id="4" name="Foliennummernplatzhalter 3"/>
          <p:cNvSpPr>
            <a:spLocks noGrp="1"/>
          </p:cNvSpPr>
          <p:nvPr>
            <p:ph type="sldNum" sz="quarter" idx="12"/>
          </p:nvPr>
        </p:nvSpPr>
        <p:spPr/>
        <p:txBody>
          <a:bodyPr/>
          <a:lstStyle/>
          <a:p>
            <a:fld id="{EA29A727-5B0F-406F-A76C-7B93759A547D}" type="slidenum">
              <a:rPr lang="fr-CH" smtClean="0"/>
              <a:t>11</a:t>
            </a:fld>
            <a:endParaRPr lang="fr-CH"/>
          </a:p>
        </p:txBody>
      </p:sp>
    </p:spTree>
    <p:extLst>
      <p:ext uri="{BB962C8B-B14F-4D97-AF65-F5344CB8AC3E}">
        <p14:creationId xmlns:p14="http://schemas.microsoft.com/office/powerpoint/2010/main" val="3890712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fr-CH" dirty="0"/>
              <a:t>Notre solution</a:t>
            </a:r>
            <a:endParaRPr lang="de-AT" dirty="0"/>
          </a:p>
        </p:txBody>
      </p:sp>
      <p:sp>
        <p:nvSpPr>
          <p:cNvPr id="3" name="Inhaltsplatzhalter 2"/>
          <p:cNvSpPr>
            <a:spLocks noGrp="1"/>
          </p:cNvSpPr>
          <p:nvPr>
            <p:ph idx="1"/>
          </p:nvPr>
        </p:nvSpPr>
        <p:spPr/>
        <p:txBody>
          <a:bodyPr/>
          <a:lstStyle/>
          <a:p>
            <a:pPr marL="0" indent="0" algn="ctr">
              <a:buNone/>
            </a:pPr>
            <a:r>
              <a:rPr lang="en-US" sz="4000" b="1" dirty="0">
                <a:solidFill>
                  <a:srgbClr val="006600"/>
                </a:solidFill>
              </a:rPr>
              <a:t>Merci de </a:t>
            </a:r>
            <a:r>
              <a:rPr lang="en-US" sz="4000" b="1" dirty="0" err="1">
                <a:solidFill>
                  <a:srgbClr val="006600"/>
                </a:solidFill>
              </a:rPr>
              <a:t>votre</a:t>
            </a:r>
            <a:r>
              <a:rPr lang="en-US" sz="4000" b="1" dirty="0">
                <a:solidFill>
                  <a:srgbClr val="006600"/>
                </a:solidFill>
              </a:rPr>
              <a:t> attention</a:t>
            </a:r>
            <a:endParaRPr lang="de-AT" sz="4000" dirty="0"/>
          </a:p>
          <a:p>
            <a:pPr marL="0" indent="0">
              <a:buNone/>
            </a:pP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12</a:t>
            </a:fld>
            <a:endParaRPr lang="fr-CH"/>
          </a:p>
        </p:txBody>
      </p:sp>
      <p:pic>
        <p:nvPicPr>
          <p:cNvPr id="5" name="Graphique 10">
            <a:extLst>
              <a:ext uri="{FF2B5EF4-FFF2-40B4-BE49-F238E27FC236}">
                <a16:creationId xmlns:a16="http://schemas.microsoft.com/office/drawing/2014/main" xmlns="" id="{42456DCA-87C1-4CE6-89F2-8832348B35A9}"/>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924330" y="4515763"/>
            <a:ext cx="143366" cy="143366"/>
          </a:xfrm>
          <a:prstGeom prst="rect">
            <a:avLst/>
          </a:prstGeom>
        </p:spPr>
      </p:pic>
      <p:pic>
        <p:nvPicPr>
          <p:cNvPr id="6" name="Graphique 8">
            <a:extLst>
              <a:ext uri="{FF2B5EF4-FFF2-40B4-BE49-F238E27FC236}">
                <a16:creationId xmlns:a16="http://schemas.microsoft.com/office/drawing/2014/main" xmlns="" id="{DB337A52-854F-4929-A695-F543C3B49B1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582781" y="4513300"/>
            <a:ext cx="827740" cy="865944"/>
          </a:xfrm>
          <a:prstGeom prst="rect">
            <a:avLst/>
          </a:prstGeom>
        </p:spPr>
      </p:pic>
      <p:pic>
        <p:nvPicPr>
          <p:cNvPr id="7" name="Graphique 12">
            <a:extLst>
              <a:ext uri="{FF2B5EF4-FFF2-40B4-BE49-F238E27FC236}">
                <a16:creationId xmlns:a16="http://schemas.microsoft.com/office/drawing/2014/main" xmlns="" id="{600ACE48-5663-4938-8F68-FECD73B0FC92}"/>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81641" y="4512325"/>
            <a:ext cx="828745" cy="866995"/>
          </a:xfrm>
          <a:prstGeom prst="rect">
            <a:avLst/>
          </a:prstGeom>
        </p:spPr>
      </p:pic>
      <p:pic>
        <p:nvPicPr>
          <p:cNvPr id="8" name="Espace réservé du contenu 4">
            <a:extLst>
              <a:ext uri="{FF2B5EF4-FFF2-40B4-BE49-F238E27FC236}">
                <a16:creationId xmlns:a16="http://schemas.microsoft.com/office/drawing/2014/main" xmlns="" id="{6E1AAD79-D587-4E88-BF56-2EC58D20DCDD}"/>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5697" y="4659129"/>
            <a:ext cx="5553615" cy="538361"/>
          </a:xfrm>
          <a:prstGeom prst="rect">
            <a:avLst/>
          </a:prstGeom>
        </p:spPr>
      </p:pic>
      <p:sp>
        <p:nvSpPr>
          <p:cNvPr id="9" name="ZoneTexte 14">
            <a:extLst>
              <a:ext uri="{FF2B5EF4-FFF2-40B4-BE49-F238E27FC236}">
                <a16:creationId xmlns:a16="http://schemas.microsoft.com/office/drawing/2014/main" xmlns="" id="{D286E074-9BBC-4827-A883-CBE72E84B81B}"/>
              </a:ext>
            </a:extLst>
          </p:cNvPr>
          <p:cNvSpPr txBox="1"/>
          <p:nvPr/>
        </p:nvSpPr>
        <p:spPr>
          <a:xfrm>
            <a:off x="3579732" y="5197629"/>
            <a:ext cx="5586562" cy="276999"/>
          </a:xfrm>
          <a:prstGeom prst="rect">
            <a:avLst/>
          </a:prstGeom>
          <a:noFill/>
        </p:spPr>
        <p:txBody>
          <a:bodyPr wrap="square" rtlCol="0">
            <a:spAutoFit/>
          </a:bodyPr>
          <a:lstStyle/>
          <a:p>
            <a:r>
              <a:rPr lang="en-GB" sz="1200" dirty="0" err="1">
                <a:solidFill>
                  <a:srgbClr val="1C631E"/>
                </a:solidFill>
                <a:latin typeface="Arial Black" panose="020B0A04020102020204" pitchFamily="34" charset="0"/>
              </a:rPr>
              <a:t>IMP</a:t>
            </a:r>
            <a:r>
              <a:rPr lang="en-GB" sz="1200" dirty="0" err="1">
                <a:solidFill>
                  <a:srgbClr val="166D9D"/>
                </a:solidFill>
                <a:latin typeface="Arial Black" panose="020B0A04020102020204" pitchFamily="34" charset="0"/>
              </a:rPr>
              <a:t>lement</a:t>
            </a:r>
            <a:r>
              <a:rPr lang="en-GB" sz="1200" dirty="0" err="1">
                <a:solidFill>
                  <a:srgbClr val="1C631E"/>
                </a:solidFill>
                <a:latin typeface="Arial Black" panose="020B0A04020102020204" pitchFamily="34" charset="0"/>
              </a:rPr>
              <a:t>A</a:t>
            </a:r>
            <a:r>
              <a:rPr lang="en-GB" sz="1200" dirty="0" err="1">
                <a:solidFill>
                  <a:srgbClr val="166D9D"/>
                </a:solidFill>
                <a:latin typeface="Arial Black" panose="020B0A04020102020204" pitchFamily="34" charset="0"/>
              </a:rPr>
              <a:t>tion</a:t>
            </a:r>
            <a:r>
              <a:rPr lang="en-GB" sz="1200" dirty="0">
                <a:solidFill>
                  <a:srgbClr val="166D9D"/>
                </a:solidFill>
                <a:latin typeface="Arial Black" panose="020B0A04020102020204" pitchFamily="34" charset="0"/>
              </a:rPr>
              <a:t> </a:t>
            </a:r>
            <a:r>
              <a:rPr lang="en-GB" sz="1200" dirty="0">
                <a:solidFill>
                  <a:srgbClr val="1C631E"/>
                </a:solidFill>
                <a:latin typeface="Arial Black" panose="020B0A04020102020204" pitchFamily="34" charset="0"/>
              </a:rPr>
              <a:t>W</a:t>
            </a:r>
            <a:r>
              <a:rPr lang="en-GB" sz="1200" dirty="0">
                <a:solidFill>
                  <a:srgbClr val="166D9D"/>
                </a:solidFill>
                <a:latin typeface="Arial Black" panose="020B0A04020102020204" pitchFamily="34" charset="0"/>
              </a:rPr>
              <a:t>ork and </a:t>
            </a:r>
            <a:r>
              <a:rPr lang="en-GB" sz="1200" dirty="0">
                <a:solidFill>
                  <a:srgbClr val="1C631E"/>
                </a:solidFill>
                <a:latin typeface="Arial Black" panose="020B0A04020102020204" pitchFamily="34" charset="0"/>
              </a:rPr>
              <a:t>A</a:t>
            </a:r>
            <a:r>
              <a:rPr lang="en-GB" sz="1200" dirty="0">
                <a:solidFill>
                  <a:srgbClr val="166D9D"/>
                </a:solidFill>
                <a:latin typeface="Arial Black" panose="020B0A04020102020204" pitchFamily="34" charset="0"/>
              </a:rPr>
              <a:t>ctions </a:t>
            </a:r>
            <a:r>
              <a:rPr lang="en-GB" sz="1200" dirty="0">
                <a:solidFill>
                  <a:srgbClr val="1C631E"/>
                </a:solidFill>
                <a:latin typeface="Arial Black" panose="020B0A04020102020204" pitchFamily="34" charset="0"/>
              </a:rPr>
              <a:t>T</a:t>
            </a:r>
            <a:r>
              <a:rPr lang="en-GB" sz="1200" dirty="0">
                <a:solidFill>
                  <a:srgbClr val="166D9D"/>
                </a:solidFill>
                <a:latin typeface="Arial Black" panose="020B0A04020102020204" pitchFamily="34" charset="0"/>
              </a:rPr>
              <a:t>o change the energy </a:t>
            </a:r>
            <a:r>
              <a:rPr lang="en-GB" sz="1200" dirty="0" err="1">
                <a:solidFill>
                  <a:srgbClr val="166D9D"/>
                </a:solidFill>
                <a:latin typeface="Arial Black" panose="020B0A04020102020204" pitchFamily="34" charset="0"/>
              </a:rPr>
              <a:t>cul</a:t>
            </a:r>
            <a:r>
              <a:rPr lang="en-GB" sz="1200" dirty="0" err="1">
                <a:solidFill>
                  <a:srgbClr val="1C631E"/>
                </a:solidFill>
                <a:latin typeface="Arial Black" panose="020B0A04020102020204" pitchFamily="34" charset="0"/>
              </a:rPr>
              <a:t>T</a:t>
            </a:r>
            <a:r>
              <a:rPr lang="en-GB" sz="1200" dirty="0" err="1">
                <a:solidFill>
                  <a:srgbClr val="166D9D"/>
                </a:solidFill>
                <a:latin typeface="Arial Black" panose="020B0A04020102020204" pitchFamily="34" charset="0"/>
              </a:rPr>
              <a:t>ure</a:t>
            </a:r>
            <a:endParaRPr lang="fr-CH" sz="1200" dirty="0">
              <a:latin typeface="Arial Black" panose="020B0A04020102020204" pitchFamily="34" charset="0"/>
            </a:endParaRPr>
          </a:p>
        </p:txBody>
      </p:sp>
    </p:spTree>
    <p:extLst>
      <p:ext uri="{BB962C8B-B14F-4D97-AF65-F5344CB8AC3E}">
        <p14:creationId xmlns:p14="http://schemas.microsoft.com/office/powerpoint/2010/main" val="4163276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249"/>
                                          </p:stCondLst>
                                        </p:cTn>
                                        <p:tgtEl>
                                          <p:spTgt spid="6"/>
                                        </p:tgtEl>
                                        <p:attrNameLst>
                                          <p:attrName>style.visibility</p:attrName>
                                        </p:attrNameLst>
                                      </p:cBhvr>
                                      <p:to>
                                        <p:strVal val="visible"/>
                                      </p:to>
                                    </p:set>
                                  </p:childTnLst>
                                </p:cTn>
                              </p:par>
                            </p:childTnLst>
                          </p:cTn>
                        </p:par>
                        <p:par>
                          <p:cTn id="10" fill="hold">
                            <p:stCondLst>
                              <p:cond delay="250"/>
                            </p:stCondLst>
                            <p:childTnLst>
                              <p:par>
                                <p:cTn id="11" presetID="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250"/>
                            </p:stCondLst>
                            <p:childTnLst>
                              <p:par>
                                <p:cTn id="14" presetID="14" presetClass="entr" presetSubtype="1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250"/>
                                        <p:tgtEl>
                                          <p:spTgt spid="8"/>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500"/>
                                        <p:tgtEl>
                                          <p:spTgt spid="9"/>
                                        </p:tgtEl>
                                      </p:cBhvr>
                                    </p:animEffect>
                                  </p:childTnLst>
                                </p:cTn>
                              </p:par>
                            </p:childTnLst>
                          </p:cTn>
                        </p:par>
                        <p:par>
                          <p:cTn id="20" fill="hold">
                            <p:stCondLst>
                              <p:cond delay="750"/>
                            </p:stCondLst>
                            <p:childTnLst>
                              <p:par>
                                <p:cTn id="21" presetID="37" presetClass="path" presetSubtype="0" accel="50000" decel="50000" fill="hold" nodeType="afterEffect">
                                  <p:stCondLst>
                                    <p:cond delay="0"/>
                                  </p:stCondLst>
                                  <p:childTnLst>
                                    <p:animMotion origin="layout" path="M -0.00325 -0.02222 C -0.01549 -0.09514 -0.00234 -0.12685 0.00495 -0.15486 C 0.01211 -0.18241 0.02995 -0.19259 0.03985 -0.18981 C 0.04974 -0.18657 0.05795 -0.19745 0.06407 -0.13611 C 0.06264 -0.08379 0.0599 -0.09676 0.0612 -0.00764 " pathEditMode="relative" rAng="0" ptsTypes="AAAAA">
                                      <p:cBhvr>
                                        <p:cTn id="22" dur="2000" fill="hold"/>
                                        <p:tgtEl>
                                          <p:spTgt spid="5"/>
                                        </p:tgtEl>
                                        <p:attrNameLst>
                                          <p:attrName>ppt_x</p:attrName>
                                          <p:attrName>ppt_y</p:attrName>
                                        </p:attrNameLst>
                                      </p:cBhvr>
                                      <p:rCtr x="3112" y="-768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Thème Office">
  <a:themeElements>
    <a:clrScheme name="Vert">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Personnalisé 1">
      <a:majorFont>
        <a:latin typeface="Arial Unicode MS"/>
        <a:ea typeface=""/>
        <a:cs typeface=""/>
      </a:majorFont>
      <a:minorFont>
        <a:latin typeface="Arial Unicode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TotalTime>
  <Words>765</Words>
  <Application>Microsoft Office PowerPoint</Application>
  <PresentationFormat>Grand écran</PresentationFormat>
  <Paragraphs>100</Paragraphs>
  <Slides>12</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12</vt:i4>
      </vt:variant>
    </vt:vector>
  </HeadingPairs>
  <TitlesOfParts>
    <vt:vector size="17" baseType="lpstr">
      <vt:lpstr>Arial Unicode MS</vt:lpstr>
      <vt:lpstr>Arial</vt:lpstr>
      <vt:lpstr>Arial Black</vt:lpstr>
      <vt:lpstr>Calibri</vt:lpstr>
      <vt:lpstr>Thème Office</vt:lpstr>
      <vt:lpstr>Intérêts de la maîtrise de l’énergie</vt:lpstr>
      <vt:lpstr> </vt:lpstr>
      <vt:lpstr>Objet de la présentation</vt:lpstr>
      <vt:lpstr>Table des matières</vt:lpstr>
      <vt:lpstr>L'efficacité énergétique en tant que décision stratégique</vt:lpstr>
      <vt:lpstr>Les trois dimensions de l’avantage comparatif</vt:lpstr>
      <vt:lpstr>L'efficacité énergétique réduit les coûts</vt:lpstr>
      <vt:lpstr>L'efficacité énergétique peut augmenter la valeur</vt:lpstr>
      <vt:lpstr>L'efficacité énergétique peut atténuer les risques</vt:lpstr>
      <vt:lpstr>Résumé - L'efficacité énergétique renforce ces trois dimensions</vt:lpstr>
      <vt:lpstr>Sources principales</vt:lpstr>
      <vt:lpstr>Notre solution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Martine Felber</dc:creator>
  <cp:lastModifiedBy>Martine Felber</cp:lastModifiedBy>
  <cp:revision>422</cp:revision>
  <dcterms:created xsi:type="dcterms:W3CDTF">2019-02-13T09:08:40Z</dcterms:created>
  <dcterms:modified xsi:type="dcterms:W3CDTF">2019-04-08T12:07:02Z</dcterms:modified>
</cp:coreProperties>
</file>